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84" r:id="rId5"/>
    <p:sldMasterId id="2147483672" r:id="rId6"/>
    <p:sldMasterId id="2147483696" r:id="rId7"/>
  </p:sldMasterIdLst>
  <p:handoutMasterIdLst>
    <p:handoutMasterId r:id="rId23"/>
  </p:handoutMasterIdLst>
  <p:sldIdLst>
    <p:sldId id="256" r:id="rId8"/>
    <p:sldId id="260" r:id="rId9"/>
    <p:sldId id="261" r:id="rId10"/>
    <p:sldId id="268" r:id="rId11"/>
    <p:sldId id="276" r:id="rId12"/>
    <p:sldId id="269" r:id="rId13"/>
    <p:sldId id="262" r:id="rId14"/>
    <p:sldId id="263" r:id="rId15"/>
    <p:sldId id="264" r:id="rId16"/>
    <p:sldId id="265" r:id="rId17"/>
    <p:sldId id="271" r:id="rId18"/>
    <p:sldId id="270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Geneva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Geneva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Geneva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Geneva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Geneva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Geneva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Geneva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Geneva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Genev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BF61"/>
    <a:srgbClr val="89A50A"/>
    <a:srgbClr val="004A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6598A9-E26C-40AA-9B9B-D0F4DA41DABB}" v="20" dt="2025-06-12T04:16:50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700" y="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MAREDE Pascal" userId="60b062e6-a0af-4c11-a835-f8af8b8dcb85" providerId="ADAL" clId="{C26598A9-E26C-40AA-9B9B-D0F4DA41DABB}"/>
    <pc:docChg chg="undo custSel modSld">
      <pc:chgData name="POMAREDE Pascal" userId="60b062e6-a0af-4c11-a835-f8af8b8dcb85" providerId="ADAL" clId="{C26598A9-E26C-40AA-9B9B-D0F4DA41DABB}" dt="2025-06-12T04:16:50.931" v="150" actId="20577"/>
      <pc:docMkLst>
        <pc:docMk/>
      </pc:docMkLst>
      <pc:sldChg chg="addSp delSp modSp mod">
        <pc:chgData name="POMAREDE Pascal" userId="60b062e6-a0af-4c11-a835-f8af8b8dcb85" providerId="ADAL" clId="{C26598A9-E26C-40AA-9B9B-D0F4DA41DABB}" dt="2025-06-11T07:24:07.598" v="133" actId="1076"/>
        <pc:sldMkLst>
          <pc:docMk/>
          <pc:sldMk cId="3588680137" sldId="262"/>
        </pc:sldMkLst>
        <pc:spChg chg="mod">
          <ac:chgData name="POMAREDE Pascal" userId="60b062e6-a0af-4c11-a835-f8af8b8dcb85" providerId="ADAL" clId="{C26598A9-E26C-40AA-9B9B-D0F4DA41DABB}" dt="2025-06-11T07:02:01.397" v="128" actId="20577"/>
          <ac:spMkLst>
            <pc:docMk/>
            <pc:sldMk cId="3588680137" sldId="262"/>
            <ac:spMk id="3" creationId="{30B6F001-9648-3488-AD3B-230053C333DC}"/>
          </ac:spMkLst>
        </pc:spChg>
        <pc:spChg chg="mod">
          <ac:chgData name="POMAREDE Pascal" userId="60b062e6-a0af-4c11-a835-f8af8b8dcb85" providerId="ADAL" clId="{C26598A9-E26C-40AA-9B9B-D0F4DA41DABB}" dt="2025-06-11T07:24:07.598" v="133" actId="1076"/>
          <ac:spMkLst>
            <pc:docMk/>
            <pc:sldMk cId="3588680137" sldId="262"/>
            <ac:spMk id="5" creationId="{869689E3-ACDA-16A1-5B45-04578910B46D}"/>
          </ac:spMkLst>
        </pc:spChg>
        <pc:spChg chg="mod">
          <ac:chgData name="POMAREDE Pascal" userId="60b062e6-a0af-4c11-a835-f8af8b8dcb85" providerId="ADAL" clId="{C26598A9-E26C-40AA-9B9B-D0F4DA41DABB}" dt="2025-06-11T07:23:54.530" v="131" actId="1076"/>
          <ac:spMkLst>
            <pc:docMk/>
            <pc:sldMk cId="3588680137" sldId="262"/>
            <ac:spMk id="6" creationId="{CEB23142-A42F-C293-C87A-EF003B3D140F}"/>
          </ac:spMkLst>
        </pc:spChg>
        <pc:picChg chg="add del mod ord modCrop">
          <ac:chgData name="POMAREDE Pascal" userId="60b062e6-a0af-4c11-a835-f8af8b8dcb85" providerId="ADAL" clId="{C26598A9-E26C-40AA-9B9B-D0F4DA41DABB}" dt="2025-06-11T06:59:28.976" v="108" actId="21"/>
          <ac:picMkLst>
            <pc:docMk/>
            <pc:sldMk cId="3588680137" sldId="262"/>
            <ac:picMk id="7" creationId="{A5779410-79DF-AA4A-E461-82A0EC9F8E86}"/>
          </ac:picMkLst>
        </pc:picChg>
        <pc:picChg chg="add mod modCrop">
          <ac:chgData name="POMAREDE Pascal" userId="60b062e6-a0af-4c11-a835-f8af8b8dcb85" providerId="ADAL" clId="{C26598A9-E26C-40AA-9B9B-D0F4DA41DABB}" dt="2025-06-11T07:02:05.528" v="129" actId="1076"/>
          <ac:picMkLst>
            <pc:docMk/>
            <pc:sldMk cId="3588680137" sldId="262"/>
            <ac:picMk id="8" creationId="{A976667D-428F-79E0-71A2-3CA0EFE9BFC1}"/>
          </ac:picMkLst>
        </pc:picChg>
        <pc:picChg chg="add del">
          <ac:chgData name="POMAREDE Pascal" userId="60b062e6-a0af-4c11-a835-f8af8b8dcb85" providerId="ADAL" clId="{C26598A9-E26C-40AA-9B9B-D0F4DA41DABB}" dt="2025-06-11T07:01:31.070" v="121" actId="21"/>
          <ac:picMkLst>
            <pc:docMk/>
            <pc:sldMk cId="3588680137" sldId="262"/>
            <ac:picMk id="9" creationId="{4A0841AE-2F44-D0D9-1BCA-89244AB65086}"/>
          </ac:picMkLst>
        </pc:picChg>
      </pc:sldChg>
      <pc:sldChg chg="modSp mod">
        <pc:chgData name="POMAREDE Pascal" userId="60b062e6-a0af-4c11-a835-f8af8b8dcb85" providerId="ADAL" clId="{C26598A9-E26C-40AA-9B9B-D0F4DA41DABB}" dt="2025-06-11T07:25:54.604" v="135" actId="1076"/>
        <pc:sldMkLst>
          <pc:docMk/>
          <pc:sldMk cId="3002544901" sldId="263"/>
        </pc:sldMkLst>
        <pc:spChg chg="mod">
          <ac:chgData name="POMAREDE Pascal" userId="60b062e6-a0af-4c11-a835-f8af8b8dcb85" providerId="ADAL" clId="{C26598A9-E26C-40AA-9B9B-D0F4DA41DABB}" dt="2025-06-11T07:25:46.208" v="134" actId="113"/>
          <ac:spMkLst>
            <pc:docMk/>
            <pc:sldMk cId="3002544901" sldId="263"/>
            <ac:spMk id="3" creationId="{2B5D1AB8-2B26-0944-829B-04D25F0848C4}"/>
          </ac:spMkLst>
        </pc:spChg>
        <pc:spChg chg="mod">
          <ac:chgData name="POMAREDE Pascal" userId="60b062e6-a0af-4c11-a835-f8af8b8dcb85" providerId="ADAL" clId="{C26598A9-E26C-40AA-9B9B-D0F4DA41DABB}" dt="2025-06-11T07:25:54.604" v="135" actId="1076"/>
          <ac:spMkLst>
            <pc:docMk/>
            <pc:sldMk cId="3002544901" sldId="263"/>
            <ac:spMk id="10" creationId="{B28F53D7-F8B1-6DAE-2D35-E0B9E5B98A65}"/>
          </ac:spMkLst>
        </pc:spChg>
      </pc:sldChg>
      <pc:sldChg chg="modSp">
        <pc:chgData name="POMAREDE Pascal" userId="60b062e6-a0af-4c11-a835-f8af8b8dcb85" providerId="ADAL" clId="{C26598A9-E26C-40AA-9B9B-D0F4DA41DABB}" dt="2025-06-12T04:14:28.729" v="137" actId="113"/>
        <pc:sldMkLst>
          <pc:docMk/>
          <pc:sldMk cId="1404103606" sldId="265"/>
        </pc:sldMkLst>
        <pc:spChg chg="mod">
          <ac:chgData name="POMAREDE Pascal" userId="60b062e6-a0af-4c11-a835-f8af8b8dcb85" providerId="ADAL" clId="{C26598A9-E26C-40AA-9B9B-D0F4DA41DABB}" dt="2025-06-12T04:14:28.729" v="137" actId="113"/>
          <ac:spMkLst>
            <pc:docMk/>
            <pc:sldMk cId="1404103606" sldId="265"/>
            <ac:spMk id="6" creationId="{DEB5E1CC-8D62-6E37-FF34-6DA58E3D3BA3}"/>
          </ac:spMkLst>
        </pc:spChg>
      </pc:sldChg>
      <pc:sldChg chg="addSp modSp mod modAnim">
        <pc:chgData name="POMAREDE Pascal" userId="60b062e6-a0af-4c11-a835-f8af8b8dcb85" providerId="ADAL" clId="{C26598A9-E26C-40AA-9B9B-D0F4DA41DABB}" dt="2025-06-11T06:54:20.375" v="19" actId="1076"/>
        <pc:sldMkLst>
          <pc:docMk/>
          <pc:sldMk cId="3918625664" sldId="269"/>
        </pc:sldMkLst>
        <pc:spChg chg="mod">
          <ac:chgData name="POMAREDE Pascal" userId="60b062e6-a0af-4c11-a835-f8af8b8dcb85" providerId="ADAL" clId="{C26598A9-E26C-40AA-9B9B-D0F4DA41DABB}" dt="2025-06-11T06:53:26.760" v="4" actId="1076"/>
          <ac:spMkLst>
            <pc:docMk/>
            <pc:sldMk cId="3918625664" sldId="269"/>
            <ac:spMk id="3" creationId="{DE0D5FD5-AB74-E9F1-E785-A27FCE5EED9D}"/>
          </ac:spMkLst>
        </pc:spChg>
        <pc:spChg chg="add mod">
          <ac:chgData name="POMAREDE Pascal" userId="60b062e6-a0af-4c11-a835-f8af8b8dcb85" providerId="ADAL" clId="{C26598A9-E26C-40AA-9B9B-D0F4DA41DABB}" dt="2025-06-11T06:54:20.375" v="19" actId="1076"/>
          <ac:spMkLst>
            <pc:docMk/>
            <pc:sldMk cId="3918625664" sldId="269"/>
            <ac:spMk id="4" creationId="{852ECADC-3867-7901-7122-AD2D34B62B8B}"/>
          </ac:spMkLst>
        </pc:spChg>
        <pc:spChg chg="mod">
          <ac:chgData name="POMAREDE Pascal" userId="60b062e6-a0af-4c11-a835-f8af8b8dcb85" providerId="ADAL" clId="{C26598A9-E26C-40AA-9B9B-D0F4DA41DABB}" dt="2025-06-11T06:53:30.368" v="5" actId="1076"/>
          <ac:spMkLst>
            <pc:docMk/>
            <pc:sldMk cId="3918625664" sldId="269"/>
            <ac:spMk id="5" creationId="{7562D77E-33A5-D920-2BCF-A44C470FF99D}"/>
          </ac:spMkLst>
        </pc:spChg>
        <pc:spChg chg="mod">
          <ac:chgData name="POMAREDE Pascal" userId="60b062e6-a0af-4c11-a835-f8af8b8dcb85" providerId="ADAL" clId="{C26598A9-E26C-40AA-9B9B-D0F4DA41DABB}" dt="2025-06-11T06:53:34.255" v="6" actId="1076"/>
          <ac:spMkLst>
            <pc:docMk/>
            <pc:sldMk cId="3918625664" sldId="269"/>
            <ac:spMk id="6" creationId="{F06770EA-76C2-C05C-0049-E0F9A082E1A3}"/>
          </ac:spMkLst>
        </pc:spChg>
        <pc:spChg chg="mod">
          <ac:chgData name="POMAREDE Pascal" userId="60b062e6-a0af-4c11-a835-f8af8b8dcb85" providerId="ADAL" clId="{C26598A9-E26C-40AA-9B9B-D0F4DA41DABB}" dt="2025-06-11T06:53:38.487" v="7" actId="1076"/>
          <ac:spMkLst>
            <pc:docMk/>
            <pc:sldMk cId="3918625664" sldId="269"/>
            <ac:spMk id="7" creationId="{25EE9DC1-57AC-816E-AF9B-BD75EADA23F2}"/>
          </ac:spMkLst>
        </pc:spChg>
        <pc:spChg chg="mod">
          <ac:chgData name="POMAREDE Pascal" userId="60b062e6-a0af-4c11-a835-f8af8b8dcb85" providerId="ADAL" clId="{C26598A9-E26C-40AA-9B9B-D0F4DA41DABB}" dt="2025-06-11T06:53:41.143" v="8" actId="1076"/>
          <ac:spMkLst>
            <pc:docMk/>
            <pc:sldMk cId="3918625664" sldId="269"/>
            <ac:spMk id="8" creationId="{1C6E675E-6AB1-8414-25BC-97CBB005580A}"/>
          </ac:spMkLst>
        </pc:spChg>
        <pc:spChg chg="mod">
          <ac:chgData name="POMAREDE Pascal" userId="60b062e6-a0af-4c11-a835-f8af8b8dcb85" providerId="ADAL" clId="{C26598A9-E26C-40AA-9B9B-D0F4DA41DABB}" dt="2025-06-11T06:53:43.855" v="9" actId="1076"/>
          <ac:spMkLst>
            <pc:docMk/>
            <pc:sldMk cId="3918625664" sldId="269"/>
            <ac:spMk id="9" creationId="{A65C96E8-ED3F-011C-5707-0B00720961EB}"/>
          </ac:spMkLst>
        </pc:spChg>
        <pc:picChg chg="mod">
          <ac:chgData name="POMAREDE Pascal" userId="60b062e6-a0af-4c11-a835-f8af8b8dcb85" providerId="ADAL" clId="{C26598A9-E26C-40AA-9B9B-D0F4DA41DABB}" dt="2025-06-11T06:53:50.992" v="11" actId="1076"/>
          <ac:picMkLst>
            <pc:docMk/>
            <pc:sldMk cId="3918625664" sldId="269"/>
            <ac:picMk id="11" creationId="{0BD3E1A7-5EFC-CC1F-8F8C-8AC9294DFA88}"/>
          </ac:picMkLst>
        </pc:picChg>
        <pc:picChg chg="mod">
          <ac:chgData name="POMAREDE Pascal" userId="60b062e6-a0af-4c11-a835-f8af8b8dcb85" providerId="ADAL" clId="{C26598A9-E26C-40AA-9B9B-D0F4DA41DABB}" dt="2025-06-11T06:53:53.826" v="12" actId="1076"/>
          <ac:picMkLst>
            <pc:docMk/>
            <pc:sldMk cId="3918625664" sldId="269"/>
            <ac:picMk id="12" creationId="{1E70D611-407E-1B2E-B357-D714CD05E170}"/>
          </ac:picMkLst>
        </pc:picChg>
        <pc:picChg chg="mod">
          <ac:chgData name="POMAREDE Pascal" userId="60b062e6-a0af-4c11-a835-f8af8b8dcb85" providerId="ADAL" clId="{C26598A9-E26C-40AA-9B9B-D0F4DA41DABB}" dt="2025-06-11T06:54:00.632" v="13" actId="1076"/>
          <ac:picMkLst>
            <pc:docMk/>
            <pc:sldMk cId="3918625664" sldId="269"/>
            <ac:picMk id="14" creationId="{2DD517A6-B68B-82B7-B261-76AFF19F4772}"/>
          </ac:picMkLst>
        </pc:picChg>
        <pc:picChg chg="mod">
          <ac:chgData name="POMAREDE Pascal" userId="60b062e6-a0af-4c11-a835-f8af8b8dcb85" providerId="ADAL" clId="{C26598A9-E26C-40AA-9B9B-D0F4DA41DABB}" dt="2025-06-11T06:54:09.065" v="16" actId="1076"/>
          <ac:picMkLst>
            <pc:docMk/>
            <pc:sldMk cId="3918625664" sldId="269"/>
            <ac:picMk id="15" creationId="{1C46E135-CB60-795D-88A8-A3D9CB351D9D}"/>
          </ac:picMkLst>
        </pc:picChg>
        <pc:picChg chg="mod">
          <ac:chgData name="POMAREDE Pascal" userId="60b062e6-a0af-4c11-a835-f8af8b8dcb85" providerId="ADAL" clId="{C26598A9-E26C-40AA-9B9B-D0F4DA41DABB}" dt="2025-06-11T06:54:13.723" v="17" actId="1076"/>
          <ac:picMkLst>
            <pc:docMk/>
            <pc:sldMk cId="3918625664" sldId="269"/>
            <ac:picMk id="16" creationId="{414167CE-EBE9-6D76-6CFA-3263EAE3604B}"/>
          </ac:picMkLst>
        </pc:picChg>
        <pc:picChg chg="mod">
          <ac:chgData name="POMAREDE Pascal" userId="60b062e6-a0af-4c11-a835-f8af8b8dcb85" providerId="ADAL" clId="{C26598A9-E26C-40AA-9B9B-D0F4DA41DABB}" dt="2025-06-11T06:54:17.215" v="18" actId="1076"/>
          <ac:picMkLst>
            <pc:docMk/>
            <pc:sldMk cId="3918625664" sldId="269"/>
            <ac:picMk id="17" creationId="{62D6A250-DB8E-1C73-4414-25ED0368FCD8}"/>
          </ac:picMkLst>
        </pc:picChg>
      </pc:sldChg>
      <pc:sldChg chg="modSp">
        <pc:chgData name="POMAREDE Pascal" userId="60b062e6-a0af-4c11-a835-f8af8b8dcb85" providerId="ADAL" clId="{C26598A9-E26C-40AA-9B9B-D0F4DA41DABB}" dt="2025-06-12T04:16:50.931" v="150" actId="20577"/>
        <pc:sldMkLst>
          <pc:docMk/>
          <pc:sldMk cId="3404670890" sldId="273"/>
        </pc:sldMkLst>
        <pc:spChg chg="mod">
          <ac:chgData name="POMAREDE Pascal" userId="60b062e6-a0af-4c11-a835-f8af8b8dcb85" providerId="ADAL" clId="{C26598A9-E26C-40AA-9B9B-D0F4DA41DABB}" dt="2025-06-12T04:16:50.931" v="150" actId="20577"/>
          <ac:spMkLst>
            <pc:docMk/>
            <pc:sldMk cId="3404670890" sldId="273"/>
            <ac:spMk id="15" creationId="{FFD3C126-FF7A-D891-E804-FD7939EEDBCB}"/>
          </ac:spMkLst>
        </pc:spChg>
      </pc:sldChg>
      <pc:sldChg chg="delSp modSp mod delAnim">
        <pc:chgData name="POMAREDE Pascal" userId="60b062e6-a0af-4c11-a835-f8af8b8dcb85" providerId="ADAL" clId="{C26598A9-E26C-40AA-9B9B-D0F4DA41DABB}" dt="2025-06-11T06:53:09.434" v="1" actId="21"/>
        <pc:sldMkLst>
          <pc:docMk/>
          <pc:sldMk cId="2593798256" sldId="276"/>
        </pc:sldMkLst>
        <pc:spChg chg="del mod">
          <ac:chgData name="POMAREDE Pascal" userId="60b062e6-a0af-4c11-a835-f8af8b8dcb85" providerId="ADAL" clId="{C26598A9-E26C-40AA-9B9B-D0F4DA41DABB}" dt="2025-06-11T06:53:09.434" v="1" actId="21"/>
          <ac:spMkLst>
            <pc:docMk/>
            <pc:sldMk cId="2593798256" sldId="276"/>
            <ac:spMk id="32" creationId="{4B0EADA2-53FA-BECF-2753-E1CCC1F5AC1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07A910C-CF36-4E3F-8D7B-18478404784F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C40FF00-6C55-4F39-8166-3CEF6057D85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05824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2" descr="Diapositiv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0215" y="450973"/>
            <a:ext cx="3025388" cy="748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9A50A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1F497D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D6495-D931-43C3-8499-4088D5705BF3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3FB3A-B024-4990-9AF9-1B90EBBCDE2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71639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18843" y="1600206"/>
            <a:ext cx="10463557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C3CAC6-3588-4B0E-94E6-4FBB94EC5D8F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F18DF-7E9E-4491-B6DC-4474EDA06B4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9861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F08DFD-82BD-414C-B4E9-7B5F0EC0E5FB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9B6205-E471-4475-A807-EDB78B450AA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56541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>
                <a:solidFill>
                  <a:srgbClr val="004A7C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1118843" y="1600206"/>
            <a:ext cx="504992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idx="13"/>
          </p:nvPr>
        </p:nvSpPr>
        <p:spPr>
          <a:xfrm>
            <a:off x="6576053" y="1600206"/>
            <a:ext cx="504992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CE9407ED-EEEB-4886-AADD-42A2D1455925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85DFDA3-DF97-4320-842A-F444753E39A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04177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118844" y="1535113"/>
            <a:ext cx="48776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>
                <a:solidFill>
                  <a:srgbClr val="1F497D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576053" y="1535113"/>
            <a:ext cx="500634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>
                <a:solidFill>
                  <a:srgbClr val="1F497D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idx="13"/>
          </p:nvPr>
        </p:nvSpPr>
        <p:spPr>
          <a:xfrm>
            <a:off x="1118843" y="2290725"/>
            <a:ext cx="5049920" cy="383543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4"/>
          </p:nvPr>
        </p:nvSpPr>
        <p:spPr>
          <a:xfrm>
            <a:off x="6576053" y="2290725"/>
            <a:ext cx="5049920" cy="383543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AC717194-5E87-4181-8CF0-79338549D46B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C9FDF7B8-85B7-48E5-9BB5-A28FDBB6B2B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04092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CAE685-585D-4388-8EF9-7D1900329C8B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E626D-BC4E-40D1-8AB5-6868591F226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88334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C38AA0-BB0E-4A9E-BC24-56B35ACDAC0A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065027-D3DB-4267-9D25-7D235698104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29741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21583" y="1294014"/>
            <a:ext cx="4011084" cy="1162050"/>
          </a:xfrm>
          <a:prstGeom prst="rect">
            <a:avLst/>
          </a:prstGeom>
        </p:spPr>
        <p:txBody>
          <a:bodyPr anchor="t" anchorCtr="0"/>
          <a:lstStyle>
            <a:lvl1pPr algn="l">
              <a:defRPr sz="1125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21583" y="2456071"/>
            <a:ext cx="4011084" cy="3670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5427907" y="1294021"/>
            <a:ext cx="6154492" cy="4832149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B040DDB6-4BB6-45DC-AF2C-D4BB3A4E8015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FF6FEA0-2A16-4B17-8499-51ABC00980C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53725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1125" b="1">
                <a:solidFill>
                  <a:srgbClr val="004A7C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717" y="1292785"/>
            <a:ext cx="7315200" cy="34347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7920F1-FEF3-4C19-8FC6-94BD0E18128D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3F00A5-0685-47FA-9852-963D26D7731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88857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idx="13"/>
          </p:nvPr>
        </p:nvSpPr>
        <p:spPr>
          <a:xfrm rot="5400000">
            <a:off x="4042691" y="-1521689"/>
            <a:ext cx="4615869" cy="10463557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684572A4-C278-4FE6-A3C0-BFD34B9F3037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8607363-4943-468F-A1C3-F31B5E37E76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89138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D27357-AFCD-4B60-947C-8ABCA1A6732B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B264C-309B-475D-B353-8AB34942B7E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63316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2" descr="Diapositiv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0215" y="450973"/>
            <a:ext cx="3025388" cy="748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9A50A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1F497D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D6495-D931-43C3-8499-4088D5705BF3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3FB3A-B024-4990-9AF9-1B90EBBCDE2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09680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18843" y="1600206"/>
            <a:ext cx="10463557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C3CAC6-3588-4B0E-94E6-4FBB94EC5D8F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F18DF-7E9E-4491-B6DC-4474EDA06B4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243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F08DFD-82BD-414C-B4E9-7B5F0EC0E5FB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9B6205-E471-4475-A807-EDB78B450AA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52726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>
                <a:solidFill>
                  <a:srgbClr val="004A7C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1118843" y="1600206"/>
            <a:ext cx="504992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idx="13"/>
          </p:nvPr>
        </p:nvSpPr>
        <p:spPr>
          <a:xfrm>
            <a:off x="6576053" y="1600206"/>
            <a:ext cx="504992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CE9407ED-EEEB-4886-AADD-42A2D1455925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85DFDA3-DF97-4320-842A-F444753E39A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57352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118844" y="1535113"/>
            <a:ext cx="48776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>
                <a:solidFill>
                  <a:srgbClr val="1F497D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576053" y="1535113"/>
            <a:ext cx="500634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>
                <a:solidFill>
                  <a:srgbClr val="1F497D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idx="13"/>
          </p:nvPr>
        </p:nvSpPr>
        <p:spPr>
          <a:xfrm>
            <a:off x="1118843" y="2290725"/>
            <a:ext cx="5049920" cy="383543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4"/>
          </p:nvPr>
        </p:nvSpPr>
        <p:spPr>
          <a:xfrm>
            <a:off x="6576053" y="2290725"/>
            <a:ext cx="5049920" cy="383543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AC717194-5E87-4181-8CF0-79338549D46B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C9FDF7B8-85B7-48E5-9BB5-A28FDBB6B2B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78135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CAE685-585D-4388-8EF9-7D1900329C8B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E626D-BC4E-40D1-8AB5-6868591F226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449230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C38AA0-BB0E-4A9E-BC24-56B35ACDAC0A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065027-D3DB-4267-9D25-7D235698104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170426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21583" y="1294014"/>
            <a:ext cx="4011084" cy="1162050"/>
          </a:xfrm>
          <a:prstGeom prst="rect">
            <a:avLst/>
          </a:prstGeom>
        </p:spPr>
        <p:txBody>
          <a:bodyPr anchor="t" anchorCtr="0"/>
          <a:lstStyle>
            <a:lvl1pPr algn="l">
              <a:defRPr sz="1125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21583" y="2456071"/>
            <a:ext cx="4011084" cy="3670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5427907" y="1294021"/>
            <a:ext cx="6154492" cy="4832149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B040DDB6-4BB6-45DC-AF2C-D4BB3A4E8015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FF6FEA0-2A16-4B17-8499-51ABC00980C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05027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1125" b="1">
                <a:solidFill>
                  <a:srgbClr val="004A7C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717" y="1292785"/>
            <a:ext cx="7315200" cy="34347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7920F1-FEF3-4C19-8FC6-94BD0E18128D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3F00A5-0685-47FA-9852-963D26D7731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29318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idx="13"/>
          </p:nvPr>
        </p:nvSpPr>
        <p:spPr>
          <a:xfrm rot="5400000">
            <a:off x="4042691" y="-1521689"/>
            <a:ext cx="4615869" cy="10463557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684572A4-C278-4FE6-A3C0-BFD34B9F3037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8607363-4943-468F-A1C3-F31B5E37E76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06670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D27357-AFCD-4B60-947C-8ABCA1A6732B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B264C-309B-475D-B353-8AB34942B7E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563636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2" descr="Diapositiv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9A50A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1F497D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D6495-D931-43C3-8499-4088D5705BF3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3FB3A-B024-4990-9AF9-1B90EBBCDE2C}" type="slidenum">
              <a:rPr lang="fr-FR" altLang="fr-FR"/>
              <a:pPr/>
              <a:t>‹N°›</a:t>
            </a:fld>
            <a:endParaRPr lang="fr-FR" alt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EC9EFF1-B281-4056-B493-341DFD05E0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77854" y="300581"/>
            <a:ext cx="3107751" cy="81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874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18843" y="1600206"/>
            <a:ext cx="10463557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C3CAC6-3588-4B0E-94E6-4FBB94EC5D8F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F18DF-7E9E-4491-B6DC-4474EDA06B4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4568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F08DFD-82BD-414C-B4E9-7B5F0EC0E5FB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9B6205-E471-4475-A807-EDB78B450AA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439557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>
                <a:solidFill>
                  <a:srgbClr val="004A7C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1118843" y="1600206"/>
            <a:ext cx="504992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idx="13"/>
          </p:nvPr>
        </p:nvSpPr>
        <p:spPr>
          <a:xfrm>
            <a:off x="6576053" y="1600206"/>
            <a:ext cx="504992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CE9407ED-EEEB-4886-AADD-42A2D1455925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85DFDA3-DF97-4320-842A-F444753E39A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735064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118844" y="1535113"/>
            <a:ext cx="48776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>
                <a:solidFill>
                  <a:srgbClr val="1F497D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576053" y="1535113"/>
            <a:ext cx="500634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>
                <a:solidFill>
                  <a:srgbClr val="1F497D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idx="13"/>
          </p:nvPr>
        </p:nvSpPr>
        <p:spPr>
          <a:xfrm>
            <a:off x="1118843" y="2290725"/>
            <a:ext cx="5049920" cy="383543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4"/>
          </p:nvPr>
        </p:nvSpPr>
        <p:spPr>
          <a:xfrm>
            <a:off x="6576053" y="2290725"/>
            <a:ext cx="5049920" cy="383543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AC717194-5E87-4181-8CF0-79338549D46B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C9FDF7B8-85B7-48E5-9BB5-A28FDBB6B2B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479179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CAE685-585D-4388-8EF9-7D1900329C8B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E626D-BC4E-40D1-8AB5-6868591F226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059266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C38AA0-BB0E-4A9E-BC24-56B35ACDAC0A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065027-D3DB-4267-9D25-7D235698104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122410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21583" y="1294014"/>
            <a:ext cx="4011084" cy="1162050"/>
          </a:xfrm>
          <a:prstGeom prst="rect">
            <a:avLst/>
          </a:prstGeom>
        </p:spPr>
        <p:txBody>
          <a:bodyPr anchor="t" anchorCtr="0"/>
          <a:lstStyle>
            <a:lvl1pPr algn="l">
              <a:defRPr sz="1125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21583" y="2456071"/>
            <a:ext cx="4011084" cy="3670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5427907" y="1294021"/>
            <a:ext cx="6154492" cy="4832149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B040DDB6-4BB6-45DC-AF2C-D4BB3A4E8015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FF6FEA0-2A16-4B17-8499-51ABC00980C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258203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1125" b="1">
                <a:solidFill>
                  <a:srgbClr val="004A7C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717" y="1292785"/>
            <a:ext cx="7315200" cy="34347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7920F1-FEF3-4C19-8FC6-94BD0E18128D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3F00A5-0685-47FA-9852-963D26D7731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979351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idx="13"/>
          </p:nvPr>
        </p:nvSpPr>
        <p:spPr>
          <a:xfrm rot="5400000">
            <a:off x="4042691" y="-1521689"/>
            <a:ext cx="4615869" cy="10463557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684572A4-C278-4FE6-A3C0-BFD34B9F3037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8607363-4943-468F-A1C3-F31B5E37E76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248484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D27357-AFCD-4B60-947C-8ABCA1A6732B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B264C-309B-475D-B353-8AB34942B7E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421642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2" descr="Diapositiv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9A50A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1F497D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D6495-D931-43C3-8499-4088D5705BF3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3FB3A-B024-4990-9AF9-1B90EBBCDE2C}" type="slidenum">
              <a:rPr lang="fr-FR" altLang="fr-FR"/>
              <a:pPr/>
              <a:t>‹N°›</a:t>
            </a:fld>
            <a:endParaRPr lang="fr-FR" alt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7B8898-B22C-43AC-BE38-5FFFF4F27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43772" y="206626"/>
            <a:ext cx="3038856" cy="100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7510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18843" y="1600206"/>
            <a:ext cx="10463557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C3CAC6-3588-4B0E-94E6-4FBB94EC5D8F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F18DF-7E9E-4491-B6DC-4474EDA06B4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138089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F08DFD-82BD-414C-B4E9-7B5F0EC0E5FB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9B6205-E471-4475-A807-EDB78B450AA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291219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>
                <a:solidFill>
                  <a:srgbClr val="004A7C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1118843" y="1600206"/>
            <a:ext cx="504992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idx="13"/>
          </p:nvPr>
        </p:nvSpPr>
        <p:spPr>
          <a:xfrm>
            <a:off x="6576053" y="1600206"/>
            <a:ext cx="504992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CE9407ED-EEEB-4886-AADD-42A2D1455925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85DFDA3-DF97-4320-842A-F444753E39A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089176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118844" y="1535113"/>
            <a:ext cx="48776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>
                <a:solidFill>
                  <a:srgbClr val="1F497D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576053" y="1535113"/>
            <a:ext cx="500634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>
                <a:solidFill>
                  <a:srgbClr val="1F497D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idx="13"/>
          </p:nvPr>
        </p:nvSpPr>
        <p:spPr>
          <a:xfrm>
            <a:off x="1118843" y="2290725"/>
            <a:ext cx="5049920" cy="383543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4"/>
          </p:nvPr>
        </p:nvSpPr>
        <p:spPr>
          <a:xfrm>
            <a:off x="6576053" y="2290725"/>
            <a:ext cx="5049920" cy="383543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AC717194-5E87-4181-8CF0-79338549D46B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C9FDF7B8-85B7-48E5-9BB5-A28FDBB6B2B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107170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CAE685-585D-4388-8EF9-7D1900329C8B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E626D-BC4E-40D1-8AB5-6868591F226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383001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C38AA0-BB0E-4A9E-BC24-56B35ACDAC0A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065027-D3DB-4267-9D25-7D235698104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861859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21583" y="1294014"/>
            <a:ext cx="4011084" cy="1162050"/>
          </a:xfrm>
          <a:prstGeom prst="rect">
            <a:avLst/>
          </a:prstGeom>
        </p:spPr>
        <p:txBody>
          <a:bodyPr anchor="t" anchorCtr="0"/>
          <a:lstStyle>
            <a:lvl1pPr algn="l">
              <a:defRPr sz="1125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21583" y="2456071"/>
            <a:ext cx="4011084" cy="3670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5427907" y="1294021"/>
            <a:ext cx="6154492" cy="4832149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B040DDB6-4BB6-45DC-AF2C-D4BB3A4E8015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FF6FEA0-2A16-4B17-8499-51ABC00980C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286785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1125" b="1">
                <a:solidFill>
                  <a:srgbClr val="004A7C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717" y="1292785"/>
            <a:ext cx="7315200" cy="34347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7920F1-FEF3-4C19-8FC6-94BD0E18128D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3F00A5-0685-47FA-9852-963D26D7731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88051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1118843" y="274645"/>
            <a:ext cx="10463556" cy="68928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35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idx="13"/>
          </p:nvPr>
        </p:nvSpPr>
        <p:spPr>
          <a:xfrm rot="5400000">
            <a:off x="4042691" y="-1521689"/>
            <a:ext cx="4615869" cy="10463557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sz="1350">
                <a:solidFill>
                  <a:srgbClr val="1F497D"/>
                </a:solidFill>
              </a:defRPr>
            </a:lvl1pPr>
            <a:lvl2pPr marL="417910" indent="-160735">
              <a:buClr>
                <a:schemeClr val="accent3"/>
              </a:buClr>
              <a:buFont typeface="Wingdings" charset="2"/>
              <a:buChar char="Ø"/>
              <a:defRPr sz="1125">
                <a:solidFill>
                  <a:srgbClr val="1F497D"/>
                </a:solidFill>
              </a:defRPr>
            </a:lvl2pPr>
            <a:lvl3pPr>
              <a:defRPr sz="1013">
                <a:solidFill>
                  <a:srgbClr val="1F497D"/>
                </a:solidFill>
              </a:defRPr>
            </a:lvl3pPr>
            <a:lvl4pPr>
              <a:defRPr sz="788">
                <a:solidFill>
                  <a:srgbClr val="1F497D"/>
                </a:solidFill>
              </a:defRPr>
            </a:lvl4pPr>
            <a:lvl5pPr>
              <a:defRPr sz="788">
                <a:solidFill>
                  <a:srgbClr val="1F497D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684572A4-C278-4FE6-A3C0-BFD34B9F3037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8607363-4943-468F-A1C3-F31B5E37E76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598664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D27357-AFCD-4B60-947C-8ABCA1A6732B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B264C-309B-475D-B353-8AB34942B7E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01026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5.jp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8" descr="logo et nom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2" t="16003" r="11983" b="39989"/>
          <a:stretch>
            <a:fillRect/>
          </a:stretch>
        </p:blipFill>
        <p:spPr bwMode="auto">
          <a:xfrm>
            <a:off x="8447622" y="7"/>
            <a:ext cx="374438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9" descr="Diapositive2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ag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99912" y="441206"/>
            <a:ext cx="1882488" cy="465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necteur droit 11"/>
          <p:cNvCxnSpPr/>
          <p:nvPr/>
        </p:nvCxnSpPr>
        <p:spPr>
          <a:xfrm>
            <a:off x="1102784" y="981075"/>
            <a:ext cx="10479616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347384" y="6356357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75">
                <a:solidFill>
                  <a:srgbClr val="1F497D"/>
                </a:solidFill>
              </a:defRPr>
            </a:lvl1pPr>
          </a:lstStyle>
          <a:p>
            <a:fld id="{635494CA-C0E9-497E-A589-9F8E56B5B466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5192184" y="6356357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75">
                <a:solidFill>
                  <a:schemeClr val="tx2"/>
                </a:solidFill>
                <a:cs typeface="Arial" pitchFamily="34" charset="0"/>
              </a:defRPr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  <a:cs typeface="+mn-cs"/>
            </a:endParaRPr>
          </a:p>
        </p:txBody>
      </p:sp>
      <p:sp>
        <p:nvSpPr>
          <p:cNvPr id="1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524068" y="6356357"/>
            <a:ext cx="1261533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75">
                <a:solidFill>
                  <a:srgbClr val="1F497D"/>
                </a:solidFill>
              </a:defRPr>
            </a:lvl1pPr>
          </a:lstStyle>
          <a:p>
            <a:fld id="{9F64B926-8581-456E-B278-3A7046F885A6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defTabSz="257175" rtl="0" eaLnBrk="1" fontAlgn="base" hangingPunct="1">
        <a:spcBef>
          <a:spcPct val="0"/>
        </a:spcBef>
        <a:spcAft>
          <a:spcPct val="0"/>
        </a:spcAft>
        <a:defRPr sz="2475" kern="1200">
          <a:solidFill>
            <a:srgbClr val="1F497D"/>
          </a:solidFill>
          <a:latin typeface="+mj-lt"/>
          <a:ea typeface="Geneva" charset="-128"/>
          <a:cs typeface="+mj-cs"/>
        </a:defRPr>
      </a:lvl1pPr>
      <a:lvl2pPr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2pPr>
      <a:lvl3pPr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3pPr>
      <a:lvl4pPr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4pPr>
      <a:lvl5pPr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5pPr>
      <a:lvl6pPr marL="257175"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6pPr>
      <a:lvl7pPr marL="514350"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7pPr>
      <a:lvl8pPr marL="771525"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8pPr>
      <a:lvl9pPr marL="1028700"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9pPr>
    </p:titleStyle>
    <p:bodyStyle>
      <a:lvl1pPr marL="192881" indent="-192881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Geneva" charset="-128"/>
          <a:cs typeface="+mn-cs"/>
        </a:defRPr>
      </a:lvl1pPr>
      <a:lvl2pPr marL="417910" indent="-160735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Geneva" charset="-128"/>
          <a:cs typeface="+mn-cs"/>
        </a:defRPr>
      </a:lvl2pPr>
      <a:lvl3pPr marL="642938" indent="-128588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Geneva" charset="-128"/>
          <a:cs typeface="+mn-cs"/>
        </a:defRPr>
      </a:lvl3pPr>
      <a:lvl4pPr marL="900113" indent="-128588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Geneva" charset="-128"/>
          <a:cs typeface="+mn-cs"/>
        </a:defRPr>
      </a:lvl4pPr>
      <a:lvl5pPr marL="1157288" indent="-128588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Geneva" charset="-128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8" descr="logo et nom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2" t="16003" r="11983" b="39989"/>
          <a:stretch>
            <a:fillRect/>
          </a:stretch>
        </p:blipFill>
        <p:spPr bwMode="auto">
          <a:xfrm>
            <a:off x="8447622" y="7"/>
            <a:ext cx="374438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9" descr="Diapositive2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ag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94213" y="378654"/>
            <a:ext cx="1882488" cy="465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necteur droit 11"/>
          <p:cNvCxnSpPr/>
          <p:nvPr/>
        </p:nvCxnSpPr>
        <p:spPr>
          <a:xfrm>
            <a:off x="1102784" y="981075"/>
            <a:ext cx="10479616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347384" y="6356357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75">
                <a:solidFill>
                  <a:srgbClr val="1F497D"/>
                </a:solidFill>
              </a:defRPr>
            </a:lvl1pPr>
          </a:lstStyle>
          <a:p>
            <a:fld id="{635494CA-C0E9-497E-A589-9F8E56B5B466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5192184" y="6356357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75">
                <a:solidFill>
                  <a:schemeClr val="tx2"/>
                </a:solidFill>
                <a:cs typeface="Arial" pitchFamily="34" charset="0"/>
              </a:defRPr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  <a:cs typeface="+mn-cs"/>
            </a:endParaRPr>
          </a:p>
        </p:txBody>
      </p:sp>
      <p:sp>
        <p:nvSpPr>
          <p:cNvPr id="1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524068" y="6356357"/>
            <a:ext cx="1261533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75">
                <a:solidFill>
                  <a:srgbClr val="1F497D"/>
                </a:solidFill>
              </a:defRPr>
            </a:lvl1pPr>
          </a:lstStyle>
          <a:p>
            <a:fld id="{9F64B926-8581-456E-B278-3A7046F885A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01292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257175" rtl="0" eaLnBrk="1" fontAlgn="base" hangingPunct="1">
        <a:spcBef>
          <a:spcPct val="0"/>
        </a:spcBef>
        <a:spcAft>
          <a:spcPct val="0"/>
        </a:spcAft>
        <a:defRPr sz="2475" kern="1200">
          <a:solidFill>
            <a:srgbClr val="1F497D"/>
          </a:solidFill>
          <a:latin typeface="+mj-lt"/>
          <a:ea typeface="Geneva" charset="-128"/>
          <a:cs typeface="+mj-cs"/>
        </a:defRPr>
      </a:lvl1pPr>
      <a:lvl2pPr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2pPr>
      <a:lvl3pPr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3pPr>
      <a:lvl4pPr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4pPr>
      <a:lvl5pPr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5pPr>
      <a:lvl6pPr marL="257175"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6pPr>
      <a:lvl7pPr marL="514350"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7pPr>
      <a:lvl8pPr marL="771525"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8pPr>
      <a:lvl9pPr marL="1028700"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9pPr>
    </p:titleStyle>
    <p:bodyStyle>
      <a:lvl1pPr marL="192881" indent="-192881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Geneva" charset="-128"/>
          <a:cs typeface="+mn-cs"/>
        </a:defRPr>
      </a:lvl1pPr>
      <a:lvl2pPr marL="417910" indent="-160735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Geneva" charset="-128"/>
          <a:cs typeface="+mn-cs"/>
        </a:defRPr>
      </a:lvl2pPr>
      <a:lvl3pPr marL="642938" indent="-128588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Geneva" charset="-128"/>
          <a:cs typeface="+mn-cs"/>
        </a:defRPr>
      </a:lvl3pPr>
      <a:lvl4pPr marL="900113" indent="-128588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Geneva" charset="-128"/>
          <a:cs typeface="+mn-cs"/>
        </a:defRPr>
      </a:lvl4pPr>
      <a:lvl5pPr marL="1157288" indent="-128588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Geneva" charset="-128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8" descr="logo et nom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2" t="16003" r="11983" b="39989"/>
          <a:stretch>
            <a:fillRect/>
          </a:stretch>
        </p:blipFill>
        <p:spPr bwMode="auto">
          <a:xfrm>
            <a:off x="8447622" y="7"/>
            <a:ext cx="374438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9" descr="Diapositive2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necteur droit 11"/>
          <p:cNvCxnSpPr/>
          <p:nvPr/>
        </p:nvCxnSpPr>
        <p:spPr>
          <a:xfrm>
            <a:off x="1102784" y="981075"/>
            <a:ext cx="10479616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347384" y="6356357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75">
                <a:solidFill>
                  <a:srgbClr val="1F497D"/>
                </a:solidFill>
              </a:defRPr>
            </a:lvl1pPr>
          </a:lstStyle>
          <a:p>
            <a:fld id="{635494CA-C0E9-497E-A589-9F8E56B5B466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5192184" y="6356357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75">
                <a:solidFill>
                  <a:schemeClr val="tx2"/>
                </a:solidFill>
                <a:cs typeface="Arial" pitchFamily="34" charset="0"/>
              </a:defRPr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  <a:cs typeface="+mn-cs"/>
            </a:endParaRPr>
          </a:p>
        </p:txBody>
      </p:sp>
      <p:sp>
        <p:nvSpPr>
          <p:cNvPr id="1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524068" y="6356357"/>
            <a:ext cx="1261533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75">
                <a:solidFill>
                  <a:srgbClr val="1F497D"/>
                </a:solidFill>
              </a:defRPr>
            </a:lvl1pPr>
          </a:lstStyle>
          <a:p>
            <a:fld id="{9F64B926-8581-456E-B278-3A7046F885A6}" type="slidenum">
              <a:rPr lang="fr-FR" altLang="fr-FR"/>
              <a:pPr/>
              <a:t>‹N°›</a:t>
            </a:fld>
            <a:endParaRPr lang="fr-FR" alt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051EB4-B65F-46F0-AA0C-22717B7B07A3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633895" y="377824"/>
            <a:ext cx="1948508" cy="51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679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257175" rtl="0" eaLnBrk="1" fontAlgn="base" hangingPunct="1">
        <a:spcBef>
          <a:spcPct val="0"/>
        </a:spcBef>
        <a:spcAft>
          <a:spcPct val="0"/>
        </a:spcAft>
        <a:defRPr sz="2475" kern="1200">
          <a:solidFill>
            <a:srgbClr val="1F497D"/>
          </a:solidFill>
          <a:latin typeface="+mj-lt"/>
          <a:ea typeface="Geneva" charset="-128"/>
          <a:cs typeface="+mj-cs"/>
        </a:defRPr>
      </a:lvl1pPr>
      <a:lvl2pPr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2pPr>
      <a:lvl3pPr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3pPr>
      <a:lvl4pPr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4pPr>
      <a:lvl5pPr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5pPr>
      <a:lvl6pPr marL="257175"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6pPr>
      <a:lvl7pPr marL="514350"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7pPr>
      <a:lvl8pPr marL="771525"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8pPr>
      <a:lvl9pPr marL="1028700"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9pPr>
    </p:titleStyle>
    <p:bodyStyle>
      <a:lvl1pPr marL="192881" indent="-192881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Geneva" charset="-128"/>
          <a:cs typeface="+mn-cs"/>
        </a:defRPr>
      </a:lvl1pPr>
      <a:lvl2pPr marL="417910" indent="-160735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Geneva" charset="-128"/>
          <a:cs typeface="+mn-cs"/>
        </a:defRPr>
      </a:lvl2pPr>
      <a:lvl3pPr marL="642938" indent="-128588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Geneva" charset="-128"/>
          <a:cs typeface="+mn-cs"/>
        </a:defRPr>
      </a:lvl3pPr>
      <a:lvl4pPr marL="900113" indent="-128588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Geneva" charset="-128"/>
          <a:cs typeface="+mn-cs"/>
        </a:defRPr>
      </a:lvl4pPr>
      <a:lvl5pPr marL="1157288" indent="-128588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Geneva" charset="-128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8" descr="logo et nom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2" t="16003" r="11983" b="39989"/>
          <a:stretch>
            <a:fillRect/>
          </a:stretch>
        </p:blipFill>
        <p:spPr bwMode="auto">
          <a:xfrm>
            <a:off x="8447622" y="7"/>
            <a:ext cx="374438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9" descr="Diapositive2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necteur droit 11"/>
          <p:cNvCxnSpPr/>
          <p:nvPr/>
        </p:nvCxnSpPr>
        <p:spPr>
          <a:xfrm>
            <a:off x="1102784" y="981075"/>
            <a:ext cx="10479616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347384" y="6356357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75">
                <a:solidFill>
                  <a:srgbClr val="1F497D"/>
                </a:solidFill>
              </a:defRPr>
            </a:lvl1pPr>
          </a:lstStyle>
          <a:p>
            <a:fld id="{635494CA-C0E9-497E-A589-9F8E56B5B466}" type="datetimeFigureOut">
              <a:rPr lang="fr-FR" altLang="fr-FR"/>
              <a:pPr/>
              <a:t>12/06/2025</a:t>
            </a:fld>
            <a:endParaRPr lang="fr-FR" altLang="fr-FR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5192184" y="6356357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75">
                <a:solidFill>
                  <a:schemeClr val="tx2"/>
                </a:solidFill>
                <a:cs typeface="Arial" pitchFamily="34" charset="0"/>
              </a:defRPr>
            </a:lvl1pPr>
          </a:lstStyle>
          <a:p>
            <a:r>
              <a:rPr lang="fr-FR" altLang="fr-FR"/>
              <a:t>Auteur/Entité</a:t>
            </a:r>
            <a:endParaRPr lang="fr-FR" altLang="fr-FR">
              <a:solidFill>
                <a:schemeClr val="tx1"/>
              </a:solidFill>
              <a:cs typeface="+mn-cs"/>
            </a:endParaRPr>
          </a:p>
        </p:txBody>
      </p:sp>
      <p:sp>
        <p:nvSpPr>
          <p:cNvPr id="1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524068" y="6356357"/>
            <a:ext cx="1261533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75">
                <a:solidFill>
                  <a:srgbClr val="1F497D"/>
                </a:solidFill>
              </a:defRPr>
            </a:lvl1pPr>
          </a:lstStyle>
          <a:p>
            <a:fld id="{9F64B926-8581-456E-B278-3A7046F885A6}" type="slidenum">
              <a:rPr lang="fr-FR" altLang="fr-FR"/>
              <a:pPr/>
              <a:t>‹N°›</a:t>
            </a:fld>
            <a:endParaRPr lang="fr-FR" altLang="fr-FR"/>
          </a:p>
        </p:txBody>
      </p:sp>
      <p:pic>
        <p:nvPicPr>
          <p:cNvPr id="4" name="Image 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D94FD98-A96A-4966-9E19-CE655563360C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736387" y="304590"/>
            <a:ext cx="1846013" cy="60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812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257175" rtl="0" eaLnBrk="1" fontAlgn="base" hangingPunct="1">
        <a:spcBef>
          <a:spcPct val="0"/>
        </a:spcBef>
        <a:spcAft>
          <a:spcPct val="0"/>
        </a:spcAft>
        <a:defRPr sz="2475" kern="1200">
          <a:solidFill>
            <a:srgbClr val="1F497D"/>
          </a:solidFill>
          <a:latin typeface="+mj-lt"/>
          <a:ea typeface="Geneva" charset="-128"/>
          <a:cs typeface="+mj-cs"/>
        </a:defRPr>
      </a:lvl1pPr>
      <a:lvl2pPr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2pPr>
      <a:lvl3pPr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3pPr>
      <a:lvl4pPr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4pPr>
      <a:lvl5pPr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5pPr>
      <a:lvl6pPr marL="257175"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6pPr>
      <a:lvl7pPr marL="514350"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7pPr>
      <a:lvl8pPr marL="771525"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8pPr>
      <a:lvl9pPr marL="1028700" algn="ctr" defTabSz="257175" rtl="0" eaLnBrk="1" fontAlgn="base" hangingPunct="1">
        <a:spcBef>
          <a:spcPct val="0"/>
        </a:spcBef>
        <a:spcAft>
          <a:spcPct val="0"/>
        </a:spcAft>
        <a:defRPr sz="2475">
          <a:solidFill>
            <a:srgbClr val="1F497D"/>
          </a:solidFill>
          <a:latin typeface="Calibri" pitchFamily="34" charset="0"/>
          <a:ea typeface="Geneva" charset="-128"/>
        </a:defRPr>
      </a:lvl9pPr>
    </p:titleStyle>
    <p:bodyStyle>
      <a:lvl1pPr marL="192881" indent="-192881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Geneva" charset="-128"/>
          <a:cs typeface="+mn-cs"/>
        </a:defRPr>
      </a:lvl1pPr>
      <a:lvl2pPr marL="417910" indent="-160735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Geneva" charset="-128"/>
          <a:cs typeface="+mn-cs"/>
        </a:defRPr>
      </a:lvl2pPr>
      <a:lvl3pPr marL="642938" indent="-128588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Geneva" charset="-128"/>
          <a:cs typeface="+mn-cs"/>
        </a:defRPr>
      </a:lvl3pPr>
      <a:lvl4pPr marL="900113" indent="-128588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Geneva" charset="-128"/>
          <a:cs typeface="+mn-cs"/>
        </a:defRPr>
      </a:lvl4pPr>
      <a:lvl5pPr marL="1157288" indent="-128588" algn="l" defTabSz="2571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Geneva" charset="-128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hyperlink" Target="https://www.youtube.com/watch?v=9bXLLGVBSks&amp;ab_channel=MAIAGETV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nade.org/fr/boutique/1263,guide-adr-2025-bonnes-pratiques-profession-dechet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GUIDE%20V2025%20PCL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e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pascal.pomarede@serpol.fr" TargetMode="Externa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E008F3-C51D-4BD2-B5A7-A4E78E54869E}"/>
              </a:ext>
            </a:extLst>
          </p:cNvPr>
          <p:cNvSpPr txBox="1"/>
          <p:nvPr/>
        </p:nvSpPr>
        <p:spPr>
          <a:xfrm>
            <a:off x="2511618" y="1758271"/>
            <a:ext cx="75706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altLang="fr-FR" sz="4000" b="1" dirty="0">
                <a:solidFill>
                  <a:srgbClr val="89A50A"/>
                </a:solidFill>
                <a:latin typeface="+mj-lt"/>
                <a:cs typeface="+mj-cs"/>
              </a:rPr>
              <a:t>Présentation du Guide de bonnes pratiques ADR de la profession du déchet (Version ADR 2025)</a:t>
            </a:r>
            <a:endParaRPr lang="fr-FR" sz="4000" b="1" dirty="0">
              <a:solidFill>
                <a:srgbClr val="89A50A"/>
              </a:solidFill>
              <a:latin typeface="+mj-lt"/>
              <a:cs typeface="+mj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2ABE89-5985-4630-8219-D717769F810B}"/>
              </a:ext>
            </a:extLst>
          </p:cNvPr>
          <p:cNvSpPr txBox="1"/>
          <p:nvPr/>
        </p:nvSpPr>
        <p:spPr>
          <a:xfrm>
            <a:off x="2511618" y="4396495"/>
            <a:ext cx="7712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fr-FR" sz="3200" dirty="0">
                <a:solidFill>
                  <a:srgbClr val="1F497D"/>
                </a:solidFill>
                <a:latin typeface="+mn-lt"/>
              </a:rPr>
              <a:t>Assemblée générale ANCS du 12 Juin 2025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F16D3E-7DBA-357A-3FE5-25CF8AF98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8217" y="1190799"/>
            <a:ext cx="1472665" cy="147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8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7772A-590A-8A29-B406-B8893F935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Présentation de la FNADE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DF1D25-44E9-21D8-2636-B3417175B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130" y="1260081"/>
            <a:ext cx="11381173" cy="4525963"/>
          </a:xfrm>
        </p:spPr>
        <p:txBody>
          <a:bodyPr/>
          <a:lstStyle/>
          <a:p>
            <a:pPr marL="0" indent="0">
              <a:buNone/>
            </a:pPr>
            <a:r>
              <a:rPr lang="fr-FR" sz="2800" b="1" dirty="0"/>
              <a:t>Fédération Nationale des Activités de la Dépollution et de l’Environnement</a:t>
            </a:r>
            <a:endParaRPr lang="fr-FR" sz="2800" dirty="0"/>
          </a:p>
          <a:p>
            <a:pPr>
              <a:buFont typeface="Wingdings" panose="05000000000000000000" pitchFamily="2" charset="2"/>
              <a:buChar char="§"/>
            </a:pPr>
            <a:endParaRPr lang="fr-FR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/>
              <a:t>Création en 1937,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/>
              <a:t>	 257 entreprises adhérentes, dont </a:t>
            </a:r>
          </a:p>
          <a:p>
            <a:pPr marL="0" indent="0">
              <a:buNone/>
            </a:pPr>
            <a:endParaRPr lang="fr-FR" sz="2800" dirty="0"/>
          </a:p>
          <a:p>
            <a:pPr marL="0" indent="0">
              <a:buNone/>
            </a:pPr>
            <a:endParaRPr lang="fr-FR" sz="2800" dirty="0"/>
          </a:p>
          <a:p>
            <a:pPr marL="0" indent="0">
              <a:buNone/>
            </a:pPr>
            <a:endParaRPr lang="fr-FR" sz="2800" dirty="0"/>
          </a:p>
          <a:p>
            <a:pPr marL="0" indent="0">
              <a:buNone/>
            </a:pPr>
            <a:endParaRPr lang="fr-FR" sz="2800" dirty="0"/>
          </a:p>
          <a:p>
            <a:pPr marL="0" indent="0">
              <a:buNone/>
            </a:pPr>
            <a:endParaRPr lang="fr-FR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/>
              <a:t>Membre de la Fédération Européenne des Activités du Déchet (FEAD </a:t>
            </a:r>
            <a:r>
              <a:rPr lang="fr-FR" sz="2800" dirty="0" err="1"/>
              <a:t>European</a:t>
            </a:r>
            <a:r>
              <a:rPr lang="fr-FR" sz="2800" dirty="0"/>
              <a:t> </a:t>
            </a:r>
            <a:r>
              <a:rPr lang="fr-FR" sz="2800" dirty="0" err="1"/>
              <a:t>Federation</a:t>
            </a:r>
            <a:r>
              <a:rPr lang="fr-FR" sz="2800" dirty="0"/>
              <a:t> of Waste Management).</a:t>
            </a:r>
          </a:p>
          <a:p>
            <a:pPr marL="0" indent="0">
              <a:buNone/>
            </a:pPr>
            <a:endParaRPr lang="fr-FR" sz="2800" dirty="0"/>
          </a:p>
          <a:p>
            <a:pPr marL="0" indent="0">
              <a:buNone/>
            </a:pPr>
            <a:endParaRPr lang="fr-FR" sz="2800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6A97BD-0C76-FC48-22D1-D71B0780B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558" y="3835041"/>
            <a:ext cx="1259936" cy="47379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5D304F-46E5-4743-91D9-0F5ECADA6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500" y="3839876"/>
            <a:ext cx="1613655" cy="46895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85E7ED-CC95-8B49-B646-C4C3736E2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717" y="3862315"/>
            <a:ext cx="1613655" cy="44651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1E5B9-41DB-87A6-2BD9-625F43D2E0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6257" y="3862315"/>
            <a:ext cx="1300718" cy="47172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2374987-F815-7C05-CBB4-F7455E18A9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2690" y="5058897"/>
            <a:ext cx="1687336" cy="48057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E93932-FBC8-DFE8-6FC9-B77EF96203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2494" y="4874664"/>
            <a:ext cx="757793" cy="76626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AEDEBAF-9BDE-7C3C-8489-68975489CD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7327" y="4990735"/>
            <a:ext cx="2182867" cy="61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12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D2515-D61B-C9CD-58D9-48F78A908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Présentation de la FNADE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693088-CF26-93AF-9CD7-1C837118D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360" y="963926"/>
            <a:ext cx="10463557" cy="5338256"/>
          </a:xfrm>
        </p:spPr>
        <p:txBody>
          <a:bodyPr/>
          <a:lstStyle/>
          <a:p>
            <a:pPr marL="0" indent="0" algn="l">
              <a:buNone/>
            </a:pPr>
            <a:endParaRPr lang="fr-FR" sz="1800" b="0" i="0" u="none" strike="noStrike" baseline="0" dirty="0">
              <a:solidFill>
                <a:srgbClr val="000000"/>
              </a:solidFill>
              <a:latin typeface="PCFFTD+Roboto-Regular"/>
            </a:endParaRPr>
          </a:p>
          <a:p>
            <a:r>
              <a:rPr lang="fr-FR" sz="28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PCFFTD+Roboto-Regular"/>
              </a:rPr>
              <a:t>Rassemble des expertises sur toute la chaîne de valeur de la gestion des déchets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8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PCFFTD+Roboto-Regular"/>
              </a:rPr>
              <a:t> 		Collecte, tri, recyclage, élimination, valorisation organique, valorisation énergétique, stockage, dépollution des sites et sols, nettoiement des espaces urbains, </a:t>
            </a:r>
          </a:p>
          <a:p>
            <a:pPr>
              <a:spcBef>
                <a:spcPts val="1200"/>
              </a:spcBef>
            </a:pPr>
            <a:r>
              <a:rPr lang="fr-FR" sz="28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PCFFTD+Roboto-Regular"/>
              </a:rPr>
              <a:t>Concerné par tout type de déchets :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8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PCFFTD+Roboto-Regular"/>
              </a:rPr>
              <a:t> 		Déchets dangereux, non dangereux ou plus spécifiques (DASRI, amiante…)</a:t>
            </a:r>
            <a:endParaRPr lang="fr-FR" sz="2800" dirty="0">
              <a:solidFill>
                <a:schemeClr val="accent1">
                  <a:lumMod val="75000"/>
                </a:schemeClr>
              </a:solidFill>
              <a:latin typeface="PCFFTD+Roboto-Regular"/>
            </a:endParaRPr>
          </a:p>
          <a:p>
            <a:pPr>
              <a:spcBef>
                <a:spcPts val="1200"/>
              </a:spcBef>
            </a:pPr>
            <a:r>
              <a:rPr lang="fr-FR" sz="28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PCFFTD+Roboto-Regular"/>
              </a:rPr>
              <a:t>Et pour tout type d’acteurs spécialisés dans la gestion des déchets :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8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PCFFTD+Roboto-Regular"/>
              </a:rPr>
              <a:t> </a:t>
            </a:r>
            <a:r>
              <a:rPr lang="fr-FR" sz="28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PCFFTD+Roboto-Regular"/>
              </a:rPr>
              <a:t>Opérateurs, bureaux d’étude, fabricants de matériels de collecte, constructeurs d’usines de traitement de déchets,</a:t>
            </a:r>
          </a:p>
        </p:txBody>
      </p:sp>
    </p:spTree>
    <p:extLst>
      <p:ext uri="{BB962C8B-B14F-4D97-AF65-F5344CB8AC3E}">
        <p14:creationId xmlns:p14="http://schemas.microsoft.com/office/powerpoint/2010/main" val="2139416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07E10-5915-7F4B-A3FD-D270CE028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B85B8F-045D-0FAC-5922-8D7BF3AC3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Présentation de la FNADE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07F629-6A5E-E95C-8620-9370A0619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843" y="1717884"/>
            <a:ext cx="10117632" cy="3422231"/>
          </a:xfrm>
        </p:spPr>
        <p:txBody>
          <a:bodyPr/>
          <a:lstStyle/>
          <a:p>
            <a:pPr marL="0" indent="0" algn="l">
              <a:buNone/>
            </a:pPr>
            <a:endParaRPr lang="fr-FR" sz="1800" b="0" i="0" u="none" strike="noStrike" baseline="0" dirty="0">
              <a:solidFill>
                <a:srgbClr val="000000"/>
              </a:solidFill>
              <a:latin typeface="PCFFTD+Roboto-Regular"/>
            </a:endParaRPr>
          </a:p>
          <a:p>
            <a:pPr>
              <a:spcBef>
                <a:spcPts val="1200"/>
              </a:spcBef>
            </a:pPr>
            <a:r>
              <a:rPr lang="fr-FR" sz="28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PCFFTD+Roboto-Regular"/>
              </a:rPr>
              <a:t>Représente la profession auprès des pouvoirs publics français et européens, des organisations économiques et sociales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PCFFTD+Roboto-Regular"/>
              </a:rPr>
              <a:t>,</a:t>
            </a:r>
          </a:p>
          <a:p>
            <a:pPr>
              <a:spcBef>
                <a:spcPts val="1200"/>
              </a:spcBef>
            </a:pPr>
            <a:endParaRPr lang="fr-FR" sz="2800" b="1" i="0" u="none" strike="noStrike" baseline="0" dirty="0">
              <a:solidFill>
                <a:schemeClr val="accent1">
                  <a:lumMod val="75000"/>
                </a:schemeClr>
              </a:solidFill>
              <a:latin typeface="PCFFTD+Roboto-Regular"/>
            </a:endParaRPr>
          </a:p>
          <a:p>
            <a:pPr>
              <a:spcBef>
                <a:spcPts val="1200"/>
              </a:spcBef>
            </a:pPr>
            <a:r>
              <a:rPr lang="fr-FR" sz="28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PCFFTD+Roboto-Regular"/>
              </a:rPr>
              <a:t>Apporte une contribution active à l’évolution technique, réglementaire et sociale des activités liées à la gestion des déchets, </a:t>
            </a:r>
          </a:p>
        </p:txBody>
      </p:sp>
    </p:spTree>
    <p:extLst>
      <p:ext uri="{BB962C8B-B14F-4D97-AF65-F5344CB8AC3E}">
        <p14:creationId xmlns:p14="http://schemas.microsoft.com/office/powerpoint/2010/main" val="1224254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46CF0-603A-AB55-CD2F-187EB2379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64DA03-9F21-0196-559F-65D592DC4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Présentation de MAIAGE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BB1C75-FCFF-C821-D890-17FFC1341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9585" y="10313"/>
            <a:ext cx="1902814" cy="1902814"/>
          </a:xfrm>
          <a:prstGeom prst="rect">
            <a:avLst/>
          </a:prstGeom>
        </p:spPr>
      </p:pic>
      <p:sp>
        <p:nvSpPr>
          <p:cNvPr id="3" name="object 19">
            <a:extLst>
              <a:ext uri="{FF2B5EF4-FFF2-40B4-BE49-F238E27FC236}">
                <a16:creationId xmlns:a16="http://schemas.microsoft.com/office/drawing/2014/main" id="{CE260AE9-CD37-D656-C604-93D387F85EB7}"/>
              </a:ext>
            </a:extLst>
          </p:cNvPr>
          <p:cNvSpPr txBox="1"/>
          <p:nvPr/>
        </p:nvSpPr>
        <p:spPr>
          <a:xfrm>
            <a:off x="1046415" y="2507691"/>
            <a:ext cx="10813624" cy="98477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92881" marR="3080" indent="-192881" defTabSz="257175">
              <a:lnSpc>
                <a:spcPct val="100800"/>
              </a:lnSpc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tabLst>
                <a:tab pos="464760" algn="l"/>
              </a:tabLst>
            </a:pPr>
            <a:r>
              <a:rPr lang="fr-FR" sz="2600" b="1" dirty="0">
                <a:solidFill>
                  <a:schemeClr val="accent1">
                    <a:lumMod val="75000"/>
                  </a:schemeClr>
                </a:solidFill>
                <a:latin typeface="PCFFTD+Roboto-Regular"/>
              </a:rPr>
              <a:t>Créé en 1926 sous le nom de « Syndicat général des entrepreneurs de vidange de France », l’entité représentait initialement les vidangeurs</a:t>
            </a:r>
            <a:endParaRPr lang="fr-FR" sz="2800" b="1" dirty="0">
              <a:solidFill>
                <a:schemeClr val="accent1">
                  <a:lumMod val="75000"/>
                </a:schemeClr>
              </a:solidFill>
              <a:latin typeface="PCFFTD+Roboto-Regular"/>
            </a:endParaRPr>
          </a:p>
          <a:p>
            <a:pPr marL="312494" marR="3080" indent="-304792">
              <a:lnSpc>
                <a:spcPct val="100800"/>
              </a:lnSpc>
              <a:spcBef>
                <a:spcPts val="57"/>
              </a:spcBef>
              <a:buAutoNum type="arabicPeriod"/>
              <a:tabLst>
                <a:tab pos="464760" algn="l"/>
              </a:tabLst>
            </a:pPr>
            <a:endParaRPr lang="fr-FR" sz="1092" spc="-12" dirty="0">
              <a:latin typeface="Verdana"/>
              <a:cs typeface="Verdana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272043-51F3-A2ED-690C-A4325554E0C5}"/>
              </a:ext>
            </a:extLst>
          </p:cNvPr>
          <p:cNvSpPr txBox="1"/>
          <p:nvPr/>
        </p:nvSpPr>
        <p:spPr>
          <a:xfrm>
            <a:off x="948720" y="3595515"/>
            <a:ext cx="11009014" cy="887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2881" marR="3080" indent="-192881" defTabSz="257175">
              <a:lnSpc>
                <a:spcPct val="100800"/>
              </a:lnSpc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tabLst>
                <a:tab pos="464760" algn="l"/>
              </a:tabLst>
            </a:pPr>
            <a:r>
              <a:rPr lang="fr-FR" sz="2600" b="1" dirty="0">
                <a:solidFill>
                  <a:schemeClr val="accent1">
                    <a:lumMod val="75000"/>
                  </a:schemeClr>
                </a:solidFill>
                <a:latin typeface="PCFFTD+Roboto-Regular"/>
              </a:rPr>
              <a:t>Aujourd’hui, les multiples activités développées au sein des entreprises sont réunies sous les termes de « Maintenance Environnementale »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C1565CF-04A6-2B3F-EF9D-05B49411E2E2}"/>
              </a:ext>
            </a:extLst>
          </p:cNvPr>
          <p:cNvSpPr txBox="1"/>
          <p:nvPr/>
        </p:nvSpPr>
        <p:spPr>
          <a:xfrm>
            <a:off x="1920998" y="4689107"/>
            <a:ext cx="9209314" cy="483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marR="3080" algn="just">
              <a:lnSpc>
                <a:spcPct val="101000"/>
              </a:lnSpc>
              <a:spcBef>
                <a:spcPts val="57"/>
              </a:spcBef>
            </a:pPr>
            <a:r>
              <a:rPr lang="fr-FR" sz="2600" b="1" dirty="0">
                <a:solidFill>
                  <a:schemeClr val="tx2"/>
                </a:solidFill>
                <a:latin typeface="Calibri"/>
              </a:rPr>
              <a:t>MAIAGE porte les valeurs des entreprises qu’elle représente :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3556676-1274-54BA-04B1-A7D86D23C5AD}"/>
              </a:ext>
            </a:extLst>
          </p:cNvPr>
          <p:cNvSpPr txBox="1"/>
          <p:nvPr/>
        </p:nvSpPr>
        <p:spPr>
          <a:xfrm>
            <a:off x="3289411" y="5272418"/>
            <a:ext cx="7066230" cy="453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marR="3080" algn="just">
              <a:lnSpc>
                <a:spcPct val="101000"/>
              </a:lnSpc>
              <a:spcBef>
                <a:spcPts val="57"/>
              </a:spcBef>
            </a:pPr>
            <a:r>
              <a:rPr lang="fr-FR" sz="2400" b="1" dirty="0">
                <a:solidFill>
                  <a:srgbClr val="1F497D"/>
                </a:solidFill>
                <a:latin typeface="Calibri"/>
              </a:rPr>
              <a:t>Autonomie, Sécurité, Convivialité, Utilité et Fiabilité</a:t>
            </a:r>
          </a:p>
        </p:txBody>
      </p:sp>
      <p:sp>
        <p:nvSpPr>
          <p:cNvPr id="5" name="object 19">
            <a:extLst>
              <a:ext uri="{FF2B5EF4-FFF2-40B4-BE49-F238E27FC236}">
                <a16:creationId xmlns:a16="http://schemas.microsoft.com/office/drawing/2014/main" id="{9A8E328C-7BC7-E512-3E18-E4594C34EA23}"/>
              </a:ext>
            </a:extLst>
          </p:cNvPr>
          <p:cNvSpPr txBox="1"/>
          <p:nvPr/>
        </p:nvSpPr>
        <p:spPr>
          <a:xfrm>
            <a:off x="1046415" y="1866427"/>
            <a:ext cx="10813624" cy="39448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92881" marR="3080" indent="-192881" defTabSz="257175">
              <a:lnSpc>
                <a:spcPct val="100800"/>
              </a:lnSpc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tabLst>
                <a:tab pos="464760" algn="l"/>
              </a:tabLst>
            </a:pPr>
            <a:r>
              <a:rPr lang="fr-FR" sz="2600" b="1" dirty="0">
                <a:solidFill>
                  <a:schemeClr val="accent1">
                    <a:lumMod val="75000"/>
                  </a:schemeClr>
                </a:solidFill>
                <a:latin typeface="PCFFTD+Roboto-Regular"/>
              </a:rPr>
              <a:t>MAIAGE est la Fédération Nationale de la Maintenance Environnementale</a:t>
            </a:r>
            <a:endParaRPr lang="fr-FR" sz="2600" spc="-12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9379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57F4A-060E-8DA5-B4A3-544D4B545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E1C218-5040-EBCD-B5DD-3CF396F37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Présentation de MAIAGE</a:t>
            </a:r>
          </a:p>
        </p:txBody>
      </p:sp>
      <p:sp>
        <p:nvSpPr>
          <p:cNvPr id="3" name="object 19">
            <a:extLst>
              <a:ext uri="{FF2B5EF4-FFF2-40B4-BE49-F238E27FC236}">
                <a16:creationId xmlns:a16="http://schemas.microsoft.com/office/drawing/2014/main" id="{DE0D5FD5-AB74-E9F1-E785-A27FCE5EED9D}"/>
              </a:ext>
            </a:extLst>
          </p:cNvPr>
          <p:cNvSpPr txBox="1"/>
          <p:nvPr/>
        </p:nvSpPr>
        <p:spPr>
          <a:xfrm>
            <a:off x="1292642" y="2013394"/>
            <a:ext cx="6455121" cy="73611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350602" marR="3080" indent="-342900">
              <a:lnSpc>
                <a:spcPct val="100800"/>
              </a:lnSpc>
              <a:spcBef>
                <a:spcPts val="57"/>
              </a:spcBef>
              <a:buFont typeface="+mj-lt"/>
              <a:buAutoNum type="arabicPeriod"/>
              <a:tabLst>
                <a:tab pos="464760" algn="l"/>
              </a:tabLst>
            </a:pPr>
            <a:r>
              <a:rPr lang="fr-FR" dirty="0">
                <a:solidFill>
                  <a:srgbClr val="1F497D"/>
                </a:solidFill>
                <a:latin typeface="Calibri"/>
              </a:rPr>
              <a:t>Curage des réseaux et des ouvrages collectifs ainsi que l’entretien des dispositifs d’Assainissement non collectif</a:t>
            </a:r>
          </a:p>
          <a:p>
            <a:pPr marL="312494" marR="3080" indent="-304792">
              <a:lnSpc>
                <a:spcPct val="100800"/>
              </a:lnSpc>
              <a:spcBef>
                <a:spcPts val="57"/>
              </a:spcBef>
              <a:buAutoNum type="arabicPeriod"/>
              <a:tabLst>
                <a:tab pos="464760" algn="l"/>
              </a:tabLst>
            </a:pPr>
            <a:endParaRPr lang="fr-FR" sz="1092" spc="-12" dirty="0">
              <a:latin typeface="Verdana"/>
              <a:cs typeface="Verdana"/>
            </a:endParaRPr>
          </a:p>
        </p:txBody>
      </p:sp>
      <p:sp>
        <p:nvSpPr>
          <p:cNvPr id="5" name="object 19">
            <a:extLst>
              <a:ext uri="{FF2B5EF4-FFF2-40B4-BE49-F238E27FC236}">
                <a16:creationId xmlns:a16="http://schemas.microsoft.com/office/drawing/2014/main" id="{7562D77E-33A5-D920-2BCF-A44C470FF99D}"/>
              </a:ext>
            </a:extLst>
          </p:cNvPr>
          <p:cNvSpPr txBox="1"/>
          <p:nvPr/>
        </p:nvSpPr>
        <p:spPr>
          <a:xfrm>
            <a:off x="1246940" y="2644570"/>
            <a:ext cx="7696889" cy="55792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350602" marR="3080" indent="-342900">
              <a:lnSpc>
                <a:spcPct val="100800"/>
              </a:lnSpc>
              <a:spcBef>
                <a:spcPts val="57"/>
              </a:spcBef>
              <a:buFont typeface="+mj-lt"/>
              <a:buAutoNum type="arabicPeriod" startAt="2"/>
              <a:tabLst>
                <a:tab pos="464760" algn="l"/>
              </a:tabLst>
            </a:pPr>
            <a:r>
              <a:rPr lang="fr-FR" dirty="0">
                <a:solidFill>
                  <a:srgbClr val="1F497D"/>
                </a:solidFill>
                <a:latin typeface="Calibri"/>
              </a:rPr>
              <a:t>Collecte des déchets dangereux, nettoyage et maintenance industriels et centre de transit de déchets</a:t>
            </a:r>
          </a:p>
        </p:txBody>
      </p:sp>
      <p:sp>
        <p:nvSpPr>
          <p:cNvPr id="6" name="object 19">
            <a:extLst>
              <a:ext uri="{FF2B5EF4-FFF2-40B4-BE49-F238E27FC236}">
                <a16:creationId xmlns:a16="http://schemas.microsoft.com/office/drawing/2014/main" id="{F06770EA-76C2-C05C-0049-E0F9A082E1A3}"/>
              </a:ext>
            </a:extLst>
          </p:cNvPr>
          <p:cNvSpPr txBox="1"/>
          <p:nvPr/>
        </p:nvSpPr>
        <p:spPr>
          <a:xfrm>
            <a:off x="1246940" y="3273631"/>
            <a:ext cx="6155496" cy="73611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350602" marR="3080" indent="-342900">
              <a:lnSpc>
                <a:spcPct val="100800"/>
              </a:lnSpc>
              <a:spcBef>
                <a:spcPts val="57"/>
              </a:spcBef>
              <a:buFont typeface="+mj-lt"/>
              <a:buAutoNum type="arabicPeriod" startAt="3"/>
              <a:tabLst>
                <a:tab pos="464760" algn="l"/>
              </a:tabLst>
              <a:defRPr/>
            </a:pPr>
            <a:r>
              <a:rPr lang="fr-FR" dirty="0">
                <a:solidFill>
                  <a:srgbClr val="1F497D"/>
                </a:solidFill>
                <a:latin typeface="Calibri"/>
              </a:rPr>
              <a:t>Inspection et test des réseaux existants, contrôle et réception des réseaux neufs</a:t>
            </a:r>
          </a:p>
          <a:p>
            <a:pPr marL="312494" marR="3080" indent="-304792">
              <a:lnSpc>
                <a:spcPct val="100800"/>
              </a:lnSpc>
              <a:spcBef>
                <a:spcPts val="57"/>
              </a:spcBef>
              <a:buFont typeface="+mj-lt"/>
              <a:buAutoNum type="arabicPeriod" startAt="3"/>
              <a:tabLst>
                <a:tab pos="464760" algn="l"/>
              </a:tabLst>
            </a:pPr>
            <a:endParaRPr lang="fr-FR" sz="1092" spc="-12" dirty="0">
              <a:latin typeface="Verdana"/>
              <a:cs typeface="Verdana"/>
            </a:endParaRPr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id="{25EE9DC1-57AC-816E-AF9B-BD75EADA23F2}"/>
              </a:ext>
            </a:extLst>
          </p:cNvPr>
          <p:cNvSpPr txBox="1"/>
          <p:nvPr/>
        </p:nvSpPr>
        <p:spPr>
          <a:xfrm>
            <a:off x="1246940" y="3924277"/>
            <a:ext cx="6018061" cy="83767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350602" marR="3080" indent="-342900">
              <a:lnSpc>
                <a:spcPct val="100800"/>
              </a:lnSpc>
              <a:spcBef>
                <a:spcPts val="57"/>
              </a:spcBef>
              <a:buFont typeface="+mj-lt"/>
              <a:buAutoNum type="arabicPeriod" startAt="4"/>
              <a:tabLst>
                <a:tab pos="464760" algn="l"/>
              </a:tabLst>
            </a:pPr>
            <a:r>
              <a:rPr lang="fr-FR" dirty="0">
                <a:solidFill>
                  <a:srgbClr val="1F497D"/>
                </a:solidFill>
                <a:latin typeface="Calibri"/>
              </a:rPr>
              <a:t>Etude de conception pour les installations d’assainissement non collectif et assainissement collectif ainsi que diagnostics / contrôles / Conseils en Assainissement Non Collectif</a:t>
            </a:r>
          </a:p>
        </p:txBody>
      </p:sp>
      <p:sp>
        <p:nvSpPr>
          <p:cNvPr id="8" name="object 19">
            <a:extLst>
              <a:ext uri="{FF2B5EF4-FFF2-40B4-BE49-F238E27FC236}">
                <a16:creationId xmlns:a16="http://schemas.microsoft.com/office/drawing/2014/main" id="{1C6E675E-6AB1-8414-25BC-97CBB005580A}"/>
              </a:ext>
            </a:extLst>
          </p:cNvPr>
          <p:cNvSpPr txBox="1"/>
          <p:nvPr/>
        </p:nvSpPr>
        <p:spPr>
          <a:xfrm>
            <a:off x="1219775" y="4870365"/>
            <a:ext cx="7033756" cy="55792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350602" marR="3080" indent="-342900">
              <a:lnSpc>
                <a:spcPct val="100800"/>
              </a:lnSpc>
              <a:spcBef>
                <a:spcPts val="57"/>
              </a:spcBef>
              <a:buFont typeface="+mj-lt"/>
              <a:buAutoNum type="arabicPeriod" startAt="5"/>
              <a:tabLst>
                <a:tab pos="464760" algn="l"/>
              </a:tabLst>
            </a:pPr>
            <a:r>
              <a:rPr lang="fr-FR" dirty="0">
                <a:solidFill>
                  <a:srgbClr val="1F497D"/>
                </a:solidFill>
                <a:latin typeface="Calibri"/>
              </a:rPr>
              <a:t>Fabricants et fournisseurs de matériels d’assainissement et de collecte de déchets dangereux (véhicules, accessoires, EPI, …)</a:t>
            </a:r>
          </a:p>
        </p:txBody>
      </p:sp>
      <p:sp>
        <p:nvSpPr>
          <p:cNvPr id="9" name="object 19">
            <a:extLst>
              <a:ext uri="{FF2B5EF4-FFF2-40B4-BE49-F238E27FC236}">
                <a16:creationId xmlns:a16="http://schemas.microsoft.com/office/drawing/2014/main" id="{A65C96E8-ED3F-011C-5707-0B00720961EB}"/>
              </a:ext>
            </a:extLst>
          </p:cNvPr>
          <p:cNvSpPr txBox="1"/>
          <p:nvPr/>
        </p:nvSpPr>
        <p:spPr>
          <a:xfrm>
            <a:off x="1219775" y="5567445"/>
            <a:ext cx="6875077" cy="27963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2" marR="3080">
              <a:lnSpc>
                <a:spcPct val="100800"/>
              </a:lnSpc>
              <a:spcBef>
                <a:spcPts val="57"/>
              </a:spcBef>
              <a:tabLst>
                <a:tab pos="464760" algn="l"/>
              </a:tabLst>
            </a:pPr>
            <a:r>
              <a:rPr lang="fr-FR" dirty="0">
                <a:solidFill>
                  <a:schemeClr val="tx2"/>
                </a:solidFill>
                <a:latin typeface="Calibri"/>
              </a:rPr>
              <a:t>6.   </a:t>
            </a:r>
            <a:r>
              <a:rPr lang="fr-FR" dirty="0">
                <a:solidFill>
                  <a:srgbClr val="1F497D"/>
                </a:solidFill>
                <a:latin typeface="Calibri"/>
              </a:rPr>
              <a:t>Stations de lavage pour le nettoyage intérieur des citernes routières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BD3E1A7-5EFC-CC1F-8F8C-8AC9294DF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7722" y="1767406"/>
            <a:ext cx="1109568" cy="749873"/>
          </a:xfrm>
          <a:prstGeom prst="rect">
            <a:avLst/>
          </a:prstGeom>
        </p:spPr>
      </p:pic>
      <p:pic>
        <p:nvPicPr>
          <p:cNvPr id="12" name="Image 6">
            <a:extLst>
              <a:ext uri="{FF2B5EF4-FFF2-40B4-BE49-F238E27FC236}">
                <a16:creationId xmlns:a16="http://schemas.microsoft.com/office/drawing/2014/main" id="{1E70D611-407E-1B2E-B357-D714CD05E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348" y="2736058"/>
            <a:ext cx="1108238" cy="679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DD517A6-B68B-82B7-B261-76AFF19F47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5577" y="3112569"/>
            <a:ext cx="1176630" cy="65232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46E135-CB60-795D-88A8-A3D9CB351D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9032" y="3932465"/>
            <a:ext cx="1176630" cy="60965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4167CE-EBE9-6D76-6CFA-3263EAE360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3531" y="4572107"/>
            <a:ext cx="1170533" cy="82912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2D6A250-DB8E-1C73-4414-25ED0368FC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5613" y="5602913"/>
            <a:ext cx="1286367" cy="384081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53FF450-9DE2-B706-F988-A5D01DAACA7E}"/>
              </a:ext>
            </a:extLst>
          </p:cNvPr>
          <p:cNvSpPr txBox="1"/>
          <p:nvPr/>
        </p:nvSpPr>
        <p:spPr>
          <a:xfrm>
            <a:off x="2185368" y="1093097"/>
            <a:ext cx="7608218" cy="839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marR="3080" algn="just">
              <a:lnSpc>
                <a:spcPct val="101000"/>
              </a:lnSpc>
              <a:spcBef>
                <a:spcPts val="57"/>
              </a:spcBef>
            </a:pPr>
            <a:r>
              <a:rPr lang="fr-FR" sz="2400" b="1" dirty="0">
                <a:solidFill>
                  <a:srgbClr val="1F497D"/>
                </a:solidFill>
                <a:latin typeface="Calibri"/>
              </a:rPr>
              <a:t>CA du secteur d’activité de 3 Milliards d’euros par an,</a:t>
            </a:r>
          </a:p>
          <a:p>
            <a:pPr marL="7701" marR="3080" algn="just">
              <a:lnSpc>
                <a:spcPct val="101000"/>
              </a:lnSpc>
              <a:spcBef>
                <a:spcPts val="57"/>
              </a:spcBef>
            </a:pPr>
            <a:r>
              <a:rPr lang="fr-FR" sz="2400" b="1" dirty="0">
                <a:solidFill>
                  <a:srgbClr val="1F497D"/>
                </a:solidFill>
                <a:latin typeface="Calibri"/>
              </a:rPr>
              <a:t>400 entreprises adhérentes…12 000 salariés.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1814946-6F93-6F01-4394-6BCE6C13E5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9585" y="10313"/>
            <a:ext cx="1902814" cy="190281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52ECADC-3867-7901-7122-AD2D34B62B8B}"/>
              </a:ext>
            </a:extLst>
          </p:cNvPr>
          <p:cNvSpPr txBox="1"/>
          <p:nvPr/>
        </p:nvSpPr>
        <p:spPr>
          <a:xfrm>
            <a:off x="1763162" y="6196745"/>
            <a:ext cx="83110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9"/>
              </a:rPr>
              <a:t>MAIAGE, Federation of Industrial Maintenance, Sewer system Maintenance, and Environmental Management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91862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9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E1CDF-5A10-544F-3B07-11F0503AC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Groupe de Travail ADR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B6F001-9648-3488-AD3B-230053C33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0683" y="1166018"/>
            <a:ext cx="10463557" cy="4525963"/>
          </a:xfrm>
        </p:spPr>
        <p:txBody>
          <a:bodyPr/>
          <a:lstStyle/>
          <a:p>
            <a:r>
              <a:rPr lang="fr-FR" sz="2400" b="1" dirty="0"/>
              <a:t>Constitué de professionnels du déchet, dont la majorité occupe une fonction de conseiller à la sécurité,</a:t>
            </a:r>
          </a:p>
          <a:p>
            <a:pPr marL="0" indent="0">
              <a:buNone/>
            </a:pPr>
            <a:endParaRPr lang="fr-FR" sz="2400" dirty="0"/>
          </a:p>
          <a:p>
            <a:r>
              <a:rPr lang="fr-FR" sz="2400" b="1" dirty="0"/>
              <a:t>Echanges réguliers avec les représentants de la Direction Générale de la Prévention des Risques (DGPR)/ Mission Transport de Marchandises Dangereuses (MTMD) sur divers thématiques et problématiques dans le cadre du transport de déchets,</a:t>
            </a:r>
          </a:p>
          <a:p>
            <a:endParaRPr lang="fr-FR" sz="2400" b="1" dirty="0"/>
          </a:p>
          <a:p>
            <a:r>
              <a:rPr lang="fr-FR" sz="2400" b="1" dirty="0"/>
              <a:t>Participations aux réunions de la</a:t>
            </a:r>
          </a:p>
          <a:p>
            <a:pPr marL="0" indent="0">
              <a:buNone/>
            </a:pPr>
            <a:endParaRPr lang="fr-FR" sz="2400" dirty="0"/>
          </a:p>
          <a:p>
            <a:r>
              <a:rPr lang="fr-FR" sz="2400" b="1" dirty="0"/>
              <a:t>Réalisation du Guide de bonnes pratiques et de ses mises à jour.</a:t>
            </a:r>
          </a:p>
          <a:p>
            <a:pPr marL="0" indent="0">
              <a:buNone/>
            </a:pPr>
            <a:endParaRPr lang="fr-FR" sz="28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B8A2C6-1C8C-2224-9918-9C76DCA9D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8297" y="81978"/>
            <a:ext cx="881947" cy="881947"/>
          </a:xfrm>
          <a:prstGeom prst="rect">
            <a:avLst/>
          </a:prstGeom>
        </p:spPr>
      </p:pic>
      <p:sp>
        <p:nvSpPr>
          <p:cNvPr id="5" name="Flèche : virage 4">
            <a:extLst>
              <a:ext uri="{FF2B5EF4-FFF2-40B4-BE49-F238E27FC236}">
                <a16:creationId xmlns:a16="http://schemas.microsoft.com/office/drawing/2014/main" id="{869689E3-ACDA-16A1-5B45-04578910B46D}"/>
              </a:ext>
            </a:extLst>
          </p:cNvPr>
          <p:cNvSpPr/>
          <p:nvPr/>
        </p:nvSpPr>
        <p:spPr>
          <a:xfrm rot="5400000">
            <a:off x="9745477" y="5675260"/>
            <a:ext cx="591436" cy="215480"/>
          </a:xfrm>
          <a:prstGeom prst="ben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B23142-A42F-C293-C87A-EF003B3D140F}"/>
              </a:ext>
            </a:extLst>
          </p:cNvPr>
          <p:cNvSpPr txBox="1"/>
          <p:nvPr/>
        </p:nvSpPr>
        <p:spPr>
          <a:xfrm>
            <a:off x="7948041" y="5987699"/>
            <a:ext cx="4744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+mn-lt"/>
              </a:rPr>
              <a:t>Première version en 2009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976667D-428F-79E0-71A2-3CA0EFE9BF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91" t="9215" r="16652" b="17602"/>
          <a:stretch/>
        </p:blipFill>
        <p:spPr>
          <a:xfrm>
            <a:off x="5848538" y="3965415"/>
            <a:ext cx="1955548" cy="113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8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422C7C-DDA6-85E1-14A5-63CD2BA81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Guide 2025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5D1AB8-2B26-0944-829B-04D25F084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843" y="1401030"/>
            <a:ext cx="10463557" cy="4525963"/>
          </a:xfrm>
        </p:spPr>
        <p:txBody>
          <a:bodyPr/>
          <a:lstStyle/>
          <a:p>
            <a:r>
              <a:rPr lang="fr-FR" sz="3200" dirty="0"/>
              <a:t>Destiné à l’ensemble des acteurs de la profession du déchet,</a:t>
            </a:r>
          </a:p>
          <a:p>
            <a:r>
              <a:rPr lang="fr-FR" sz="3200" dirty="0">
                <a:solidFill>
                  <a:schemeClr val="accent1">
                    <a:lumMod val="75000"/>
                  </a:schemeClr>
                </a:solidFill>
                <a:ea typeface="+mn-ea"/>
              </a:rPr>
              <a:t>A pour vocation de faciliter l’application et la compréhension de </a:t>
            </a:r>
            <a:r>
              <a:rPr lang="fr-FR" sz="3200" b="1" dirty="0">
                <a:solidFill>
                  <a:schemeClr val="accent1">
                    <a:lumMod val="75000"/>
                  </a:schemeClr>
                </a:solidFill>
                <a:ea typeface="+mn-ea"/>
              </a:rPr>
              <a:t>l’ADR pour les exploitants des activités liées aux déchets</a:t>
            </a:r>
            <a:r>
              <a:rPr lang="fr-FR" sz="3200" dirty="0">
                <a:solidFill>
                  <a:schemeClr val="accent1">
                    <a:lumMod val="75000"/>
                  </a:schemeClr>
                </a:solidFill>
                <a:ea typeface="+mn-ea"/>
              </a:rPr>
              <a:t>,</a:t>
            </a:r>
          </a:p>
          <a:p>
            <a:r>
              <a:rPr lang="fr-FR" sz="3200" dirty="0">
                <a:solidFill>
                  <a:schemeClr val="accent1">
                    <a:lumMod val="75000"/>
                  </a:schemeClr>
                </a:solidFill>
                <a:ea typeface="+mn-ea"/>
              </a:rPr>
              <a:t>Mise à jour tous les 2 ans en intégrant les dernières évolutions de l’ADR ,</a:t>
            </a:r>
          </a:p>
          <a:p>
            <a:r>
              <a:rPr lang="fr-FR" sz="3200" dirty="0">
                <a:solidFill>
                  <a:schemeClr val="accent1">
                    <a:lumMod val="75000"/>
                  </a:schemeClr>
                </a:solidFill>
                <a:ea typeface="+mn-ea"/>
              </a:rPr>
              <a:t>Disponible sur la boutique de la FNADE en ligne.</a:t>
            </a:r>
          </a:p>
          <a:p>
            <a:pPr marL="0" indent="0">
              <a:buNone/>
            </a:pPr>
            <a:endParaRPr lang="fr-FR" sz="3200" dirty="0">
              <a:solidFill>
                <a:schemeClr val="accent1">
                  <a:lumMod val="75000"/>
                </a:schemeClr>
              </a:solidFill>
              <a:ea typeface="+mn-ea"/>
            </a:endParaRPr>
          </a:p>
          <a:p>
            <a:endParaRPr lang="fr-FR" sz="2800" dirty="0">
              <a:solidFill>
                <a:schemeClr val="accent1">
                  <a:lumMod val="75000"/>
                </a:schemeClr>
              </a:solidFill>
              <a:ea typeface="+mn-ea"/>
            </a:endParaRPr>
          </a:p>
          <a:p>
            <a:pPr marL="0" indent="0">
              <a:buNone/>
            </a:pP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fr-FR" sz="2800" dirty="0">
              <a:solidFill>
                <a:schemeClr val="accent1">
                  <a:lumMod val="75000"/>
                </a:schemeClr>
              </a:solidFill>
              <a:ea typeface="+mn-ea"/>
            </a:endParaRPr>
          </a:p>
          <a:p>
            <a:pPr marL="0" indent="0">
              <a:buNone/>
            </a:pPr>
            <a:endParaRPr lang="fr-FR" sz="2800" dirty="0">
              <a:solidFill>
                <a:schemeClr val="accent1">
                  <a:lumMod val="75000"/>
                </a:schemeClr>
              </a:solidFill>
              <a:ea typeface="+mn-ea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A3C541-1CA8-1CF7-F113-1ACDDB55F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8297" y="81978"/>
            <a:ext cx="881947" cy="88194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28F53D7-F8B1-6DAE-2D35-E0B9E5B98A65}"/>
              </a:ext>
            </a:extLst>
          </p:cNvPr>
          <p:cNvSpPr txBox="1"/>
          <p:nvPr/>
        </p:nvSpPr>
        <p:spPr>
          <a:xfrm>
            <a:off x="1294645" y="4976727"/>
            <a:ext cx="118781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fr-FR" sz="2000" dirty="0">
                <a:solidFill>
                  <a:schemeClr val="accent1">
                    <a:lumMod val="75000"/>
                  </a:schemeClr>
                </a:solidFill>
                <a:ea typeface="+mn-ea"/>
                <a:hlinkClick r:id="rId3"/>
              </a:rPr>
              <a:t>https://www.fnade.org/fr/boutique/1263,guide-adr-2025-bonnes-pratiques-profession-dechet</a:t>
            </a:r>
            <a:endParaRPr lang="fr-FR" sz="2000" dirty="0">
              <a:solidFill>
                <a:schemeClr val="accent1">
                  <a:lumMod val="75000"/>
                </a:schemeClr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0254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223303-C2B7-EE0D-ACA1-7311DAB82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Geneva" charset="-128"/>
                <a:cs typeface="+mj-cs"/>
              </a:rPr>
              <a:t>Guide 2025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B39114-88D2-243E-73F8-FFFCA8C79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844" y="1600206"/>
            <a:ext cx="7663018" cy="4525963"/>
          </a:xfrm>
        </p:spPr>
        <p:txBody>
          <a:bodyPr/>
          <a:lstStyle/>
          <a:p>
            <a:pPr marL="0" indent="0">
              <a:buNone/>
            </a:pPr>
            <a:endParaRPr lang="fr-FR" sz="2800" dirty="0"/>
          </a:p>
          <a:p>
            <a:r>
              <a:rPr lang="fr-FR" sz="3600" dirty="0"/>
              <a:t>Intégration des évolutions de l’ADR 2025 applicables aux métiers du déchet,</a:t>
            </a:r>
            <a:endParaRPr lang="fr-FR" sz="1600" dirty="0"/>
          </a:p>
          <a:p>
            <a:endParaRPr lang="fr-FR" sz="1600" dirty="0"/>
          </a:p>
          <a:p>
            <a:r>
              <a:rPr lang="fr-FR" sz="3600" dirty="0"/>
              <a:t>Relecture complète pour précision, </a:t>
            </a:r>
            <a:br>
              <a:rPr lang="fr-FR" sz="3600" dirty="0"/>
            </a:br>
            <a:r>
              <a:rPr lang="fr-FR" sz="3600" dirty="0"/>
              <a:t>correction et reformulation de certains points.</a:t>
            </a:r>
            <a:r>
              <a:rPr lang="fr-FR" sz="2800" dirty="0"/>
              <a:t> 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BCAFC5-E715-4DF8-D065-AD2297A92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1536" y="1701697"/>
            <a:ext cx="2793879" cy="41558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71F91A-7A08-E4E1-3581-44ED61511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8297" y="81978"/>
            <a:ext cx="881947" cy="88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769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C1F82C-5A2C-30EC-94BD-8C86CAA70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Geneva" charset="-128"/>
                <a:cs typeface="+mj-cs"/>
              </a:rPr>
              <a:t>Guide 2025- Nouveautés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30D00C-C453-49E1-DC2E-731066466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843" y="1056443"/>
            <a:ext cx="10463557" cy="5526912"/>
          </a:xfrm>
        </p:spPr>
        <p:txBody>
          <a:bodyPr/>
          <a:lstStyle/>
          <a:p>
            <a:pPr marL="0" marR="0" lvl="0" indent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None/>
              <a:tabLst/>
              <a:defRPr/>
            </a:pPr>
            <a:br>
              <a:rPr lang="fr-FR" sz="2800" dirty="0">
                <a:latin typeface="Calibri"/>
              </a:rPr>
            </a:br>
            <a:r>
              <a:rPr lang="fr-FR" sz="2800" dirty="0">
                <a:latin typeface="Calibri"/>
              </a:rPr>
              <a:t>2 nouvelles rubriques pour les piles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fr-FR" sz="2000" dirty="0">
                <a:latin typeface="Calibri"/>
              </a:rPr>
              <a:t>UN 3551 ACCUMULATEURS AU SODIUM IONIQUE à électrolyte organique,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fr-FR" sz="2000" dirty="0">
                <a:latin typeface="Calibri"/>
              </a:rPr>
              <a:t>UN 3552 ACCUMULATEURS AU SODIUM IONIQUE CONTENUS DANS UN ÉQUIPEMENT ou ACCUMULATEURS AU SODIUM IONIQUE EMBALLÉS AVEC UN ÉQUIPEMENT à électrolyte organique.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fr-FR" sz="2000" dirty="0">
              <a:latin typeface="Calibri"/>
            </a:endParaRPr>
          </a:p>
          <a:p>
            <a:pPr marL="192881" marR="0" lvl="0" indent="-192881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itchFamily="34" charset="0"/>
              <a:buChar char="•"/>
              <a:tabLst/>
              <a:defRPr/>
            </a:pPr>
            <a:endParaRPr lang="fr-FR" sz="2800" dirty="0">
              <a:latin typeface="Calibri"/>
            </a:endParaRPr>
          </a:p>
          <a:p>
            <a:pPr marL="0" marR="0" lvl="0" indent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None/>
              <a:tabLst/>
              <a:defRPr/>
            </a:pPr>
            <a:br>
              <a:rPr lang="fr-FR" sz="2800" dirty="0">
                <a:latin typeface="Calibri"/>
              </a:rPr>
            </a:br>
            <a:r>
              <a:rPr lang="fr-FR" sz="2800" dirty="0">
                <a:latin typeface="Calibri"/>
              </a:rPr>
              <a:t>													</a:t>
            </a:r>
          </a:p>
          <a:p>
            <a:pPr marL="192881" marR="0" lvl="0" indent="-192881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Geneva" charset="-128"/>
              <a:cs typeface="+mn-cs"/>
            </a:endParaRPr>
          </a:p>
          <a:p>
            <a:endParaRPr lang="fr-FR" dirty="0"/>
          </a:p>
        </p:txBody>
      </p:sp>
      <p:sp>
        <p:nvSpPr>
          <p:cNvPr id="4" name="Flèche : virage 3">
            <a:extLst>
              <a:ext uri="{FF2B5EF4-FFF2-40B4-BE49-F238E27FC236}">
                <a16:creationId xmlns:a16="http://schemas.microsoft.com/office/drawing/2014/main" id="{C21FD68A-08C1-B427-754F-D81B04CFAABE}"/>
              </a:ext>
            </a:extLst>
          </p:cNvPr>
          <p:cNvSpPr/>
          <p:nvPr/>
        </p:nvSpPr>
        <p:spPr>
          <a:xfrm rot="5400000">
            <a:off x="4280434" y="5178960"/>
            <a:ext cx="823889" cy="233589"/>
          </a:xfrm>
          <a:prstGeom prst="ben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B5E1CC-8D62-6E37-FF34-6DA58E3D3BA3}"/>
              </a:ext>
            </a:extLst>
          </p:cNvPr>
          <p:cNvSpPr txBox="1"/>
          <p:nvPr/>
        </p:nvSpPr>
        <p:spPr>
          <a:xfrm>
            <a:off x="1977798" y="4065224"/>
            <a:ext cx="51061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1F497D"/>
                </a:solidFill>
                <a:latin typeface="Calibri"/>
              </a:rPr>
              <a:t>Nouvelles DS associées (DS400, 401 et 677),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1F497D"/>
                </a:solidFill>
                <a:latin typeface="Calibri"/>
              </a:rPr>
              <a:t>Modifications des DS188, 230, 296,310,328, 363, 376, 377 et 636.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1F182F8-B3EF-BF68-465D-CD26CD426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8297" y="81978"/>
            <a:ext cx="881947" cy="881947"/>
          </a:xfrm>
          <a:prstGeom prst="rect">
            <a:avLst/>
          </a:prstGeom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9429D170-01CD-FE10-675A-ED27BAC47A9E}"/>
              </a:ext>
            </a:extLst>
          </p:cNvPr>
          <p:cNvSpPr/>
          <p:nvPr/>
        </p:nvSpPr>
        <p:spPr>
          <a:xfrm rot="5400000" flipV="1">
            <a:off x="4329112" y="3545922"/>
            <a:ext cx="914401" cy="45721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F5339F9-A2B6-6BF0-6712-F37EB6D67023}"/>
              </a:ext>
            </a:extLst>
          </p:cNvPr>
          <p:cNvSpPr txBox="1"/>
          <p:nvPr/>
        </p:nvSpPr>
        <p:spPr>
          <a:xfrm>
            <a:off x="3087232" y="5801557"/>
            <a:ext cx="51061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1F497D"/>
                </a:solidFill>
                <a:latin typeface="Calibri"/>
              </a:rPr>
              <a:t>Le </a:t>
            </a:r>
            <a:r>
              <a:rPr lang="fr-FR" sz="2000" b="1" dirty="0">
                <a:solidFill>
                  <a:srgbClr val="FF0000"/>
                </a:solidFill>
                <a:latin typeface="Calibri"/>
              </a:rPr>
              <a:t>Guide 2025 </a:t>
            </a:r>
            <a:r>
              <a:rPr lang="fr-FR" sz="2000" dirty="0">
                <a:solidFill>
                  <a:srgbClr val="1F497D"/>
                </a:solidFill>
                <a:latin typeface="Calibri"/>
              </a:rPr>
              <a:t>fait référence à cette évolution  lors du traitement du cas de l’emballage des piles et batteries.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03EC822-03D8-EC46-CADB-11D5CA774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0244" y="3391790"/>
            <a:ext cx="1755822" cy="2755974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0410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9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DE88A-232B-0D6D-D15F-9EC78F6E2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F21CDD-0BC2-671A-9060-2ACE4072B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Geneva" charset="-128"/>
                <a:cs typeface="+mj-cs"/>
              </a:rPr>
              <a:t>Guide 2025- Nouveautés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2262D5-B0D1-E9A1-D9FF-D74228989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843" y="1056443"/>
            <a:ext cx="10463557" cy="5526912"/>
          </a:xfrm>
        </p:spPr>
        <p:txBody>
          <a:bodyPr/>
          <a:lstStyle/>
          <a:p>
            <a:pPr marL="192881" marR="0" lvl="0" indent="-192881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itchFamily="34" charset="0"/>
              <a:buChar char="•"/>
              <a:tabLst/>
              <a:defRPr/>
            </a:pPr>
            <a:endParaRPr lang="fr-FR" sz="2800" dirty="0">
              <a:latin typeface="Calibri"/>
            </a:endParaRPr>
          </a:p>
          <a:p>
            <a:pPr marL="0" marR="0" lvl="0" indent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None/>
              <a:tabLst/>
              <a:defRPr/>
            </a:pPr>
            <a:br>
              <a:rPr lang="fr-FR" sz="2800" dirty="0">
                <a:latin typeface="Calibri"/>
              </a:rPr>
            </a:br>
            <a:r>
              <a:rPr lang="fr-FR" sz="2800" dirty="0">
                <a:latin typeface="Calibri"/>
              </a:rPr>
              <a:t>	Modification de la Disposition spéciale 650 (DS 650)</a:t>
            </a:r>
            <a:endParaRPr lang="fr-FR" sz="2400" dirty="0">
              <a:latin typeface="Calibri"/>
            </a:endParaRPr>
          </a:p>
          <a:p>
            <a:pPr marL="0" indent="0" algn="l" fontAlgn="base">
              <a:buNone/>
            </a:pPr>
            <a:r>
              <a:rPr lang="fr-FR" sz="2400" dirty="0">
                <a:latin typeface="Calibri"/>
              </a:rPr>
              <a:t>Autorisation de mélanger de restes d’emballages, des restes solidifiés et des restes liquides de peinture identifiés sous le numéro ONU 1263, avec des déchets de peintures à base d’eau, classés sous le No ONU 3082.</a:t>
            </a:r>
          </a:p>
          <a:p>
            <a:pPr marL="192881" marR="0" lvl="0" indent="-192881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itchFamily="34" charset="0"/>
              <a:buChar char="•"/>
              <a:tabLst/>
              <a:defRPr/>
            </a:pPr>
            <a:endParaRPr lang="fr-FR" sz="2800" dirty="0">
              <a:latin typeface="Calibri"/>
            </a:endParaRPr>
          </a:p>
          <a:p>
            <a:pPr marL="0" marR="0" lvl="0" indent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None/>
              <a:tabLst/>
              <a:defRPr/>
            </a:pPr>
            <a:br>
              <a:rPr lang="fr-FR" sz="2800" dirty="0">
                <a:latin typeface="Calibri"/>
              </a:rPr>
            </a:br>
            <a:r>
              <a:rPr lang="fr-FR" sz="2800" dirty="0">
                <a:latin typeface="Calibri"/>
              </a:rPr>
              <a:t>													</a:t>
            </a:r>
          </a:p>
          <a:p>
            <a:pPr marL="192881" marR="0" lvl="0" indent="-192881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Geneva" charset="-128"/>
              <a:cs typeface="+mn-cs"/>
            </a:endParaRPr>
          </a:p>
          <a:p>
            <a:endParaRPr lang="fr-FR" dirty="0"/>
          </a:p>
        </p:txBody>
      </p:sp>
      <p:sp>
        <p:nvSpPr>
          <p:cNvPr id="4" name="Flèche : virage 3">
            <a:extLst>
              <a:ext uri="{FF2B5EF4-FFF2-40B4-BE49-F238E27FC236}">
                <a16:creationId xmlns:a16="http://schemas.microsoft.com/office/drawing/2014/main" id="{4C8CDCBA-F8C2-0CE5-1F23-5CC9655585A4}"/>
              </a:ext>
            </a:extLst>
          </p:cNvPr>
          <p:cNvSpPr/>
          <p:nvPr/>
        </p:nvSpPr>
        <p:spPr>
          <a:xfrm rot="5400000">
            <a:off x="7447603" y="3917888"/>
            <a:ext cx="1296909" cy="34855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3270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8DAC21-8D33-59F1-A054-6EE19C97DB2E}"/>
              </a:ext>
            </a:extLst>
          </p:cNvPr>
          <p:cNvSpPr txBox="1"/>
          <p:nvPr/>
        </p:nvSpPr>
        <p:spPr>
          <a:xfrm>
            <a:off x="5640309" y="297406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F12FEF-07CD-199A-652A-F75EFC55A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8297" y="81978"/>
            <a:ext cx="881947" cy="8819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B68D203-AD59-1B5C-871D-50E7F7DD0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827" y="4092166"/>
            <a:ext cx="3712341" cy="239745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12A0E36-C3FE-1C62-36FC-9A06411B3BD2}"/>
              </a:ext>
            </a:extLst>
          </p:cNvPr>
          <p:cNvSpPr txBox="1"/>
          <p:nvPr/>
        </p:nvSpPr>
        <p:spPr>
          <a:xfrm>
            <a:off x="5884752" y="4759217"/>
            <a:ext cx="66588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1F497D"/>
                </a:solidFill>
                <a:latin typeface="Calibri"/>
              </a:rPr>
              <a:t>Le </a:t>
            </a:r>
            <a:r>
              <a:rPr lang="fr-FR" sz="2000" b="1" dirty="0">
                <a:solidFill>
                  <a:srgbClr val="FF0000"/>
                </a:solidFill>
                <a:latin typeface="Calibri"/>
              </a:rPr>
              <a:t>Guide 2025 </a:t>
            </a:r>
            <a:r>
              <a:rPr lang="fr-FR" sz="2000" dirty="0">
                <a:solidFill>
                  <a:srgbClr val="1F497D"/>
                </a:solidFill>
                <a:latin typeface="Calibri"/>
              </a:rPr>
              <a:t>fait notamment référence à cette évolution règlementaire lorsqu’il traite: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1F497D"/>
                </a:solidFill>
                <a:latin typeface="Calibri"/>
              </a:rPr>
              <a:t> De la classification des déchets,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1F497D"/>
                </a:solidFill>
                <a:latin typeface="Calibri"/>
              </a:rPr>
              <a:t>Du transport des déchets de peinture en vrac.</a:t>
            </a:r>
          </a:p>
        </p:txBody>
      </p:sp>
    </p:spTree>
    <p:extLst>
      <p:ext uri="{BB962C8B-B14F-4D97-AF65-F5344CB8AC3E}">
        <p14:creationId xmlns:p14="http://schemas.microsoft.com/office/powerpoint/2010/main" val="346434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48EE9-4C7E-70D0-E01D-A249973F4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1CB455-B9FC-C472-7D29-8940653C1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Geneva" charset="-128"/>
                <a:cs typeface="+mj-cs"/>
              </a:rPr>
              <a:t>Guide 2025- Nouveautés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34607-5DB9-05AF-E928-8CB5FBCC6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843" y="1056443"/>
            <a:ext cx="10463557" cy="5526912"/>
          </a:xfrm>
        </p:spPr>
        <p:txBody>
          <a:bodyPr/>
          <a:lstStyle/>
          <a:p>
            <a:pPr marL="192881" marR="0" lvl="0" indent="-192881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itchFamily="34" charset="0"/>
              <a:buChar char="•"/>
              <a:tabLst/>
              <a:defRPr/>
            </a:pPr>
            <a:endParaRPr lang="fr-FR" sz="2800" dirty="0">
              <a:latin typeface="Calibri"/>
            </a:endParaRPr>
          </a:p>
          <a:p>
            <a:pPr marL="0" marR="0" lvl="0" indent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None/>
              <a:tabLst/>
              <a:defRPr/>
            </a:pPr>
            <a:br>
              <a:rPr lang="fr-FR" sz="2800" dirty="0">
                <a:latin typeface="Calibri"/>
              </a:rPr>
            </a:br>
            <a:endParaRPr lang="fr-FR" sz="2800" dirty="0">
              <a:latin typeface="Calibri"/>
            </a:endParaRPr>
          </a:p>
          <a:p>
            <a:pPr marL="0" marR="0" lvl="0" indent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None/>
              <a:tabLst/>
              <a:defRPr/>
            </a:pPr>
            <a:endParaRPr lang="fr-FR" sz="2800" dirty="0">
              <a:latin typeface="Calibri"/>
            </a:endParaRPr>
          </a:p>
          <a:p>
            <a:pPr marL="0" marR="0" lvl="0" indent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None/>
              <a:tabLst/>
              <a:defRPr/>
            </a:pPr>
            <a:endParaRPr lang="fr-FR" sz="2800" dirty="0">
              <a:latin typeface="Calibri"/>
            </a:endParaRPr>
          </a:p>
          <a:p>
            <a:pPr marL="192881" marR="0" lvl="0" indent="-192881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Geneva" charset="-128"/>
              <a:cs typeface="+mn-cs"/>
            </a:endParaRP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C03D90-220F-9F83-7756-17258DE06871}"/>
              </a:ext>
            </a:extLst>
          </p:cNvPr>
          <p:cNvSpPr txBox="1"/>
          <p:nvPr/>
        </p:nvSpPr>
        <p:spPr>
          <a:xfrm>
            <a:off x="5640309" y="297406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5CFB079-DB6F-6C16-9387-BFE3B2BAF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8297" y="81978"/>
            <a:ext cx="881947" cy="881947"/>
          </a:xfrm>
          <a:prstGeom prst="rect">
            <a:avLst/>
          </a:prstGeom>
        </p:spPr>
      </p:pic>
      <p:sp>
        <p:nvSpPr>
          <p:cNvPr id="8" name="Flèche : virage 7">
            <a:extLst>
              <a:ext uri="{FF2B5EF4-FFF2-40B4-BE49-F238E27FC236}">
                <a16:creationId xmlns:a16="http://schemas.microsoft.com/office/drawing/2014/main" id="{B957AC15-128F-C063-FD3F-93B163EADE36}"/>
              </a:ext>
            </a:extLst>
          </p:cNvPr>
          <p:cNvSpPr/>
          <p:nvPr/>
        </p:nvSpPr>
        <p:spPr>
          <a:xfrm rot="5400000">
            <a:off x="8010314" y="1340289"/>
            <a:ext cx="295069" cy="215480"/>
          </a:xfrm>
          <a:prstGeom prst="ben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9EC2B4-E56A-4C96-5EE6-4F9E23B58C8F}"/>
              </a:ext>
            </a:extLst>
          </p:cNvPr>
          <p:cNvSpPr txBox="1"/>
          <p:nvPr/>
        </p:nvSpPr>
        <p:spPr>
          <a:xfrm>
            <a:off x="2494358" y="974457"/>
            <a:ext cx="6217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57175">
              <a:spcBef>
                <a:spcPct val="20000"/>
              </a:spcBef>
              <a:buClr>
                <a:srgbClr val="9BBB59"/>
              </a:buClr>
              <a:defRPr/>
            </a:pPr>
            <a:r>
              <a:rPr lang="fr-FR" sz="2800" dirty="0">
                <a:solidFill>
                  <a:srgbClr val="1F497D"/>
                </a:solidFill>
                <a:latin typeface="Calibri"/>
              </a:rPr>
              <a:t>Introduction du paragraphe 4.1.1.5.3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F227D4A-5473-2430-3264-BF4D273865FF}"/>
              </a:ext>
            </a:extLst>
          </p:cNvPr>
          <p:cNvSpPr txBox="1"/>
          <p:nvPr/>
        </p:nvSpPr>
        <p:spPr>
          <a:xfrm>
            <a:off x="1348414" y="1743142"/>
            <a:ext cx="8606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1F497D"/>
                </a:solidFill>
                <a:latin typeface="Calibri"/>
              </a:rPr>
              <a:t>Permet (</a:t>
            </a:r>
            <a:r>
              <a:rPr lang="fr-FR" dirty="0">
                <a:solidFill>
                  <a:srgbClr val="FF0000"/>
                </a:solidFill>
                <a:latin typeface="Calibri"/>
              </a:rPr>
              <a:t>sous certaines conditions</a:t>
            </a:r>
            <a:r>
              <a:rPr lang="fr-FR" dirty="0">
                <a:solidFill>
                  <a:srgbClr val="1F497D"/>
                </a:solidFill>
                <a:latin typeface="Calibri"/>
              </a:rPr>
              <a:t>)et en respectant les prescriptions du </a:t>
            </a:r>
            <a:r>
              <a:rPr lang="fr-FR" dirty="0">
                <a:solidFill>
                  <a:srgbClr val="FF0000"/>
                </a:solidFill>
                <a:latin typeface="Calibri"/>
              </a:rPr>
              <a:t>4.1.10 (dispositions relatives à l’emballage en commun)</a:t>
            </a:r>
            <a:r>
              <a:rPr lang="fr-FR" dirty="0">
                <a:solidFill>
                  <a:srgbClr val="1F497D"/>
                </a:solidFill>
                <a:latin typeface="Calibri"/>
              </a:rPr>
              <a:t>, le transport d’emballages intérieurs de taille et formes différentes, contenant des liquides ou des solides.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3C1B4F-BB83-6522-8F79-70E2DE1096D8}"/>
              </a:ext>
            </a:extLst>
          </p:cNvPr>
          <p:cNvSpPr txBox="1"/>
          <p:nvPr/>
        </p:nvSpPr>
        <p:spPr>
          <a:xfrm>
            <a:off x="1348414" y="3101056"/>
            <a:ext cx="10149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None/>
              <a:tabLst/>
              <a:defRPr/>
            </a:pPr>
            <a:r>
              <a:rPr lang="fr-FR" b="1" dirty="0">
                <a:solidFill>
                  <a:srgbClr val="FF0000"/>
                </a:solidFill>
                <a:latin typeface="Calibri"/>
              </a:rPr>
              <a:t>Pour notre métier</a:t>
            </a:r>
            <a:r>
              <a:rPr lang="fr-FR" dirty="0">
                <a:solidFill>
                  <a:srgbClr val="1F497D"/>
                </a:solidFill>
                <a:latin typeface="Calibri"/>
              </a:rPr>
              <a:t>, peut s’appliquer notamment à l’emballage des produits chimiques de laboratoire (</a:t>
            </a:r>
            <a:r>
              <a:rPr lang="fr-FR" dirty="0">
                <a:solidFill>
                  <a:srgbClr val="FF0000"/>
                </a:solidFill>
                <a:latin typeface="Calibri"/>
                <a:hlinkClick r:id="rId3" action="ppaction://hlinkfile"/>
              </a:rPr>
              <a:t>PCL</a:t>
            </a:r>
            <a:r>
              <a:rPr lang="fr-FR" dirty="0">
                <a:solidFill>
                  <a:srgbClr val="1F497D"/>
                </a:solidFill>
                <a:latin typeface="Calibri"/>
              </a:rPr>
              <a:t>)</a:t>
            </a:r>
            <a:r>
              <a:rPr lang="fr-FR" sz="1600" dirty="0">
                <a:latin typeface="Calibri"/>
              </a:rPr>
              <a:t>	</a:t>
            </a:r>
            <a:r>
              <a:rPr lang="fr-FR" sz="1800" dirty="0">
                <a:latin typeface="Calibri"/>
              </a:rPr>
              <a:t>	</a:t>
            </a:r>
            <a:endParaRPr lang="fr-FR" sz="2000" dirty="0">
              <a:latin typeface="Calibri"/>
            </a:endParaRPr>
          </a:p>
        </p:txBody>
      </p:sp>
      <p:sp>
        <p:nvSpPr>
          <p:cNvPr id="12" name="Flèche : virage 11">
            <a:extLst>
              <a:ext uri="{FF2B5EF4-FFF2-40B4-BE49-F238E27FC236}">
                <a16:creationId xmlns:a16="http://schemas.microsoft.com/office/drawing/2014/main" id="{5A049861-2AE6-3E46-E845-C121994E40FE}"/>
              </a:ext>
            </a:extLst>
          </p:cNvPr>
          <p:cNvSpPr/>
          <p:nvPr/>
        </p:nvSpPr>
        <p:spPr>
          <a:xfrm rot="5400000">
            <a:off x="9735446" y="2502726"/>
            <a:ext cx="637008" cy="340426"/>
          </a:xfrm>
          <a:prstGeom prst="bentArrow">
            <a:avLst>
              <a:gd name="adj1" fmla="val 25000"/>
              <a:gd name="adj2" fmla="val 25000"/>
              <a:gd name="adj3" fmla="val 50000"/>
              <a:gd name="adj4" fmla="val 43750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A339DE7-4009-6560-4483-C9EB15C0B1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7110" y="1192105"/>
            <a:ext cx="2123435" cy="99864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58DE9DC-AE6F-D63B-E1AE-0E560E39BBF1}"/>
              </a:ext>
            </a:extLst>
          </p:cNvPr>
          <p:cNvSpPr txBox="1"/>
          <p:nvPr/>
        </p:nvSpPr>
        <p:spPr>
          <a:xfrm>
            <a:off x="3860894" y="3893484"/>
            <a:ext cx="5142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None/>
              <a:tabLst/>
              <a:defRPr/>
            </a:pPr>
            <a:r>
              <a:rPr lang="fr-FR" sz="2000" b="1" dirty="0">
                <a:solidFill>
                  <a:srgbClr val="1F497D"/>
                </a:solidFill>
                <a:latin typeface="Calibri"/>
              </a:rPr>
              <a:t>On notera que ….dans la pratique</a:t>
            </a:r>
            <a:endParaRPr lang="fr-FR" sz="2000" dirty="0"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03D0B99-546D-43E6-1809-7740C2901A43}"/>
              </a:ext>
            </a:extLst>
          </p:cNvPr>
          <p:cNvSpPr txBox="1"/>
          <p:nvPr/>
        </p:nvSpPr>
        <p:spPr>
          <a:xfrm>
            <a:off x="767493" y="4268348"/>
            <a:ext cx="3353431" cy="164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>
                <a:solidFill>
                  <a:srgbClr val="1F497D"/>
                </a:solidFill>
                <a:latin typeface="Calibri"/>
              </a:rPr>
              <a:t>La réalité du terrain</a:t>
            </a:r>
          </a:p>
          <a:p>
            <a:pPr marL="342900" marR="0" lvl="0" indent="-34290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>
                <a:solidFill>
                  <a:srgbClr val="1F497D"/>
                </a:solidFill>
                <a:latin typeface="Calibri"/>
              </a:rPr>
              <a:t>Le bon sens et la sécurité,</a:t>
            </a:r>
          </a:p>
          <a:p>
            <a:pPr marL="342900" marR="0" lvl="0" indent="-34290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>
                <a:solidFill>
                  <a:srgbClr val="1F497D"/>
                </a:solidFill>
                <a:latin typeface="Calibri"/>
              </a:rPr>
              <a:t>Les exigences des centres de traitement</a:t>
            </a:r>
            <a:r>
              <a:rPr lang="fr-FR" dirty="0">
                <a:latin typeface="Calibri"/>
              </a:rPr>
              <a:t>	…	</a:t>
            </a:r>
            <a:r>
              <a:rPr lang="fr-FR" sz="2000" dirty="0">
                <a:latin typeface="Calibri"/>
              </a:rPr>
              <a:t>						</a:t>
            </a: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D4FA81D4-DEB0-74F6-E1E5-4FFCFDFAE548}"/>
              </a:ext>
            </a:extLst>
          </p:cNvPr>
          <p:cNvSpPr/>
          <p:nvPr/>
        </p:nvSpPr>
        <p:spPr>
          <a:xfrm flipV="1">
            <a:off x="4352072" y="4451545"/>
            <a:ext cx="942093" cy="122427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8755154-8CBE-61AE-CCCA-D0B201D2CCCA}"/>
              </a:ext>
            </a:extLst>
          </p:cNvPr>
          <p:cNvSpPr txBox="1"/>
          <p:nvPr/>
        </p:nvSpPr>
        <p:spPr>
          <a:xfrm>
            <a:off x="6350621" y="5367633"/>
            <a:ext cx="6168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tabLst/>
              <a:defRPr/>
            </a:pPr>
            <a:r>
              <a:rPr lang="fr-FR" dirty="0">
                <a:solidFill>
                  <a:srgbClr val="1F497D"/>
                </a:solidFill>
                <a:latin typeface="Calibri"/>
              </a:rPr>
              <a:t>Pour des emballages intérieurs de 5 à 20 litres </a:t>
            </a:r>
            <a:r>
              <a:rPr lang="fr-FR" sz="2000" dirty="0">
                <a:latin typeface="Calibri"/>
              </a:rPr>
              <a:t>						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2C1354E-56B5-576E-0F5F-B3528F4254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0669" y="4299026"/>
            <a:ext cx="541772" cy="54419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5607B80-CF10-A68B-5B15-718C764691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2357" y="5391453"/>
            <a:ext cx="630084" cy="63008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4DBBB17-1C0D-71E2-A7CE-C6B91025BEA6}"/>
              </a:ext>
            </a:extLst>
          </p:cNvPr>
          <p:cNvSpPr txBox="1"/>
          <p:nvPr/>
        </p:nvSpPr>
        <p:spPr>
          <a:xfrm>
            <a:off x="3791297" y="4618855"/>
            <a:ext cx="2346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tabLst/>
              <a:defRPr/>
            </a:pPr>
            <a:r>
              <a:rPr lang="fr-FR" sz="1600" dirty="0">
                <a:solidFill>
                  <a:srgbClr val="1F497D"/>
                </a:solidFill>
                <a:latin typeface="Calibri"/>
              </a:rPr>
              <a:t>CP de 600 Litres </a:t>
            </a:r>
            <a:r>
              <a:rPr lang="fr-FR" sz="1600" dirty="0">
                <a:solidFill>
                  <a:srgbClr val="FF0000"/>
                </a:solidFill>
                <a:latin typeface="Calibri"/>
              </a:rPr>
              <a:t>(X)</a:t>
            </a:r>
            <a:endParaRPr lang="fr-FR" sz="2000" dirty="0">
              <a:latin typeface="Calibri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DA5E35A-4FF8-527C-3814-22697E451DBF}"/>
              </a:ext>
            </a:extLst>
          </p:cNvPr>
          <p:cNvSpPr txBox="1"/>
          <p:nvPr/>
        </p:nvSpPr>
        <p:spPr>
          <a:xfrm>
            <a:off x="4919171" y="5946037"/>
            <a:ext cx="1431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None/>
              <a:tabLst/>
              <a:defRPr/>
            </a:pPr>
            <a:r>
              <a:rPr lang="fr-FR" sz="2000" b="1" dirty="0">
                <a:solidFill>
                  <a:srgbClr val="1F497D"/>
                </a:solidFill>
                <a:latin typeface="Calibri"/>
              </a:rPr>
              <a:t>Et que…</a:t>
            </a:r>
            <a:endParaRPr lang="fr-FR" sz="2000" dirty="0">
              <a:latin typeface="Calibri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3157139-7428-0C3F-C4AA-72168E8DC547}"/>
              </a:ext>
            </a:extLst>
          </p:cNvPr>
          <p:cNvSpPr txBox="1"/>
          <p:nvPr/>
        </p:nvSpPr>
        <p:spPr>
          <a:xfrm>
            <a:off x="2144733" y="6352614"/>
            <a:ext cx="11516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None/>
              <a:tabLst/>
              <a:defRPr/>
            </a:pPr>
            <a:r>
              <a:rPr lang="fr-FR" sz="2000" b="1" dirty="0">
                <a:solidFill>
                  <a:srgbClr val="1F497D"/>
                </a:solidFill>
                <a:latin typeface="Calibri"/>
              </a:rPr>
              <a:t>Une formation spécifique du personnel en charge de l’emballage sera requise !	</a:t>
            </a:r>
            <a:r>
              <a:rPr lang="fr-FR" sz="1800" b="1" dirty="0">
                <a:latin typeface="Calibri"/>
              </a:rPr>
              <a:t>	</a:t>
            </a:r>
            <a:endParaRPr lang="fr-FR" sz="2000" b="1" dirty="0">
              <a:latin typeface="Calibri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83A34AB-FC2A-CC26-084D-3C804A5E0886}"/>
              </a:ext>
            </a:extLst>
          </p:cNvPr>
          <p:cNvSpPr txBox="1"/>
          <p:nvPr/>
        </p:nvSpPr>
        <p:spPr>
          <a:xfrm>
            <a:off x="6368928" y="4002992"/>
            <a:ext cx="482087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tabLst/>
              <a:defRPr/>
            </a:pPr>
            <a:endParaRPr lang="fr-FR" dirty="0">
              <a:solidFill>
                <a:srgbClr val="1F497D"/>
              </a:solidFill>
              <a:latin typeface="Calibri"/>
            </a:endParaRPr>
          </a:p>
          <a:p>
            <a:pPr marR="0" lvl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tabLst/>
              <a:defRPr/>
            </a:pPr>
            <a:r>
              <a:rPr lang="fr-FR" dirty="0">
                <a:solidFill>
                  <a:srgbClr val="1F497D"/>
                </a:solidFill>
                <a:latin typeface="Calibri"/>
              </a:rPr>
              <a:t>Pour des emballages intérieurs &lt; ou égal à 5 litres</a:t>
            </a:r>
            <a:r>
              <a:rPr lang="fr-FR" sz="2000" dirty="0">
                <a:latin typeface="Calibri"/>
              </a:rPr>
              <a:t>						</a:t>
            </a:r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4156BBC6-BC09-6EA2-1281-487B585E6519}"/>
              </a:ext>
            </a:extLst>
          </p:cNvPr>
          <p:cNvSpPr/>
          <p:nvPr/>
        </p:nvSpPr>
        <p:spPr>
          <a:xfrm flipV="1">
            <a:off x="4352072" y="5391453"/>
            <a:ext cx="942093" cy="122427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1D17848-A899-6382-31F1-49841780A011}"/>
              </a:ext>
            </a:extLst>
          </p:cNvPr>
          <p:cNvSpPr txBox="1"/>
          <p:nvPr/>
        </p:nvSpPr>
        <p:spPr>
          <a:xfrm>
            <a:off x="3630100" y="5525562"/>
            <a:ext cx="2346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tabLst/>
              <a:defRPr/>
            </a:pPr>
            <a:r>
              <a:rPr lang="fr-FR" sz="1600" dirty="0">
                <a:solidFill>
                  <a:srgbClr val="1F497D"/>
                </a:solidFill>
                <a:latin typeface="Calibri"/>
              </a:rPr>
              <a:t>Caisse type 50 H </a:t>
            </a:r>
            <a:r>
              <a:rPr lang="fr-FR" sz="1600" dirty="0">
                <a:solidFill>
                  <a:srgbClr val="FF0000"/>
                </a:solidFill>
                <a:latin typeface="Calibri"/>
              </a:rPr>
              <a:t>(X)</a:t>
            </a:r>
            <a:endParaRPr lang="fr-FR" sz="2000" dirty="0">
              <a:latin typeface="Calibri"/>
            </a:endParaRPr>
          </a:p>
        </p:txBody>
      </p:sp>
      <p:sp>
        <p:nvSpPr>
          <p:cNvPr id="10" name="Flèche : virage 9">
            <a:extLst>
              <a:ext uri="{FF2B5EF4-FFF2-40B4-BE49-F238E27FC236}">
                <a16:creationId xmlns:a16="http://schemas.microsoft.com/office/drawing/2014/main" id="{8BD1B30B-1B94-1748-A211-5CEF1BDC9047}"/>
              </a:ext>
            </a:extLst>
          </p:cNvPr>
          <p:cNvSpPr/>
          <p:nvPr/>
        </p:nvSpPr>
        <p:spPr>
          <a:xfrm rot="10800000">
            <a:off x="10846276" y="4717567"/>
            <a:ext cx="295069" cy="215481"/>
          </a:xfrm>
          <a:prstGeom prst="ben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A4E04D9-81E3-2B65-AA31-EC6EE4CA8B34}"/>
              </a:ext>
            </a:extLst>
          </p:cNvPr>
          <p:cNvSpPr txBox="1"/>
          <p:nvPr/>
        </p:nvSpPr>
        <p:spPr>
          <a:xfrm>
            <a:off x="6350621" y="4728178"/>
            <a:ext cx="47306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tabLst/>
              <a:defRPr/>
            </a:pPr>
            <a:r>
              <a:rPr lang="fr-FR" sz="1400" b="1" i="1" dirty="0">
                <a:solidFill>
                  <a:srgbClr val="1F497D"/>
                </a:solidFill>
                <a:latin typeface="Calibri"/>
              </a:rPr>
              <a:t>Emballages extérieurs plus petits (seaux 30 litres, caisse 70 litres…) </a:t>
            </a:r>
            <a:r>
              <a:rPr lang="fr-FR" sz="2000" b="1" i="1" dirty="0">
                <a:latin typeface="Calibri"/>
              </a:rPr>
              <a:t>	</a:t>
            </a:r>
            <a:r>
              <a:rPr lang="fr-FR" sz="2000" dirty="0">
                <a:latin typeface="Calibri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401009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4" grpId="0"/>
      <p:bldP spid="12" grpId="0" animBg="1"/>
      <p:bldP spid="6" grpId="0"/>
      <p:bldP spid="13" grpId="0"/>
      <p:bldP spid="15" grpId="0" animBg="1"/>
      <p:bldP spid="16" grpId="0"/>
      <p:bldP spid="19" grpId="0"/>
      <p:bldP spid="20" grpId="0"/>
      <p:bldP spid="21" grpId="0"/>
      <p:bldP spid="22" grpId="0"/>
      <p:bldP spid="23" grpId="0" animBg="1"/>
      <p:bldP spid="24" grpId="0"/>
      <p:bldP spid="10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AAA3-A4F4-A2C7-2BFE-615A52F44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08DBD8-1729-24C4-707C-8A8836FA8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Geneva" charset="-128"/>
                <a:cs typeface="+mj-cs"/>
              </a:rPr>
              <a:t>Guide 2025- Nouveautés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AB7B56-944B-49D1-1562-971E5987E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843" y="1056443"/>
            <a:ext cx="10463557" cy="5526912"/>
          </a:xfrm>
        </p:spPr>
        <p:txBody>
          <a:bodyPr/>
          <a:lstStyle/>
          <a:p>
            <a:pPr marL="192881" marR="0" lvl="0" indent="-192881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itchFamily="34" charset="0"/>
              <a:buChar char="•"/>
              <a:tabLst/>
              <a:defRPr/>
            </a:pPr>
            <a:endParaRPr lang="fr-FR" sz="2800" dirty="0">
              <a:latin typeface="Calibri"/>
            </a:endParaRPr>
          </a:p>
          <a:p>
            <a:pPr marL="0" marR="0" lvl="0" indent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None/>
              <a:tabLst/>
              <a:defRPr/>
            </a:pPr>
            <a:br>
              <a:rPr lang="fr-FR" sz="2800" dirty="0">
                <a:latin typeface="Calibri"/>
              </a:rPr>
            </a:br>
            <a:endParaRPr lang="fr-FR" sz="2800" dirty="0">
              <a:latin typeface="Calibri"/>
            </a:endParaRPr>
          </a:p>
          <a:p>
            <a:pPr marL="0" marR="0" lvl="0" indent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None/>
              <a:tabLst/>
              <a:defRPr/>
            </a:pPr>
            <a:endParaRPr lang="fr-FR" sz="2800" dirty="0">
              <a:latin typeface="Calibri"/>
            </a:endParaRPr>
          </a:p>
          <a:p>
            <a:pPr marL="0" marR="0" lvl="0" indent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None/>
              <a:tabLst/>
              <a:defRPr/>
            </a:pPr>
            <a:endParaRPr lang="fr-FR" sz="2800" dirty="0">
              <a:latin typeface="Calibri"/>
            </a:endParaRPr>
          </a:p>
          <a:p>
            <a:pPr marL="192881" marR="0" lvl="0" indent="-192881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Geneva" charset="-128"/>
              <a:cs typeface="+mn-cs"/>
            </a:endParaRP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1D02AA8-8120-B78A-C093-A7D66EBFED87}"/>
              </a:ext>
            </a:extLst>
          </p:cNvPr>
          <p:cNvSpPr txBox="1"/>
          <p:nvPr/>
        </p:nvSpPr>
        <p:spPr>
          <a:xfrm>
            <a:off x="5640309" y="297406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002F418-3442-5C79-7062-C025FFD43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8297" y="81978"/>
            <a:ext cx="881947" cy="881947"/>
          </a:xfrm>
          <a:prstGeom prst="rect">
            <a:avLst/>
          </a:prstGeom>
        </p:spPr>
      </p:pic>
      <p:sp>
        <p:nvSpPr>
          <p:cNvPr id="8" name="Flèche : virage 7">
            <a:extLst>
              <a:ext uri="{FF2B5EF4-FFF2-40B4-BE49-F238E27FC236}">
                <a16:creationId xmlns:a16="http://schemas.microsoft.com/office/drawing/2014/main" id="{052417F8-C949-62AD-A8F9-303CC8E505E9}"/>
              </a:ext>
            </a:extLst>
          </p:cNvPr>
          <p:cNvSpPr/>
          <p:nvPr/>
        </p:nvSpPr>
        <p:spPr>
          <a:xfrm rot="5400000">
            <a:off x="14138261" y="2340558"/>
            <a:ext cx="588472" cy="215480"/>
          </a:xfrm>
          <a:prstGeom prst="ben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Flèche : virage 11">
            <a:extLst>
              <a:ext uri="{FF2B5EF4-FFF2-40B4-BE49-F238E27FC236}">
                <a16:creationId xmlns:a16="http://schemas.microsoft.com/office/drawing/2014/main" id="{1825042E-BFBD-3926-CD3A-F903865EFBF4}"/>
              </a:ext>
            </a:extLst>
          </p:cNvPr>
          <p:cNvSpPr/>
          <p:nvPr/>
        </p:nvSpPr>
        <p:spPr>
          <a:xfrm rot="5400000">
            <a:off x="13891865" y="2410119"/>
            <a:ext cx="1697335" cy="340426"/>
          </a:xfrm>
          <a:prstGeom prst="ben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69FE6B5-E6C1-C28A-3DF6-ADAC91793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367" y="1708820"/>
            <a:ext cx="7377980" cy="139558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769BFEA-4B06-6BE8-0682-A57CD01A256D}"/>
              </a:ext>
            </a:extLst>
          </p:cNvPr>
          <p:cNvSpPr txBox="1"/>
          <p:nvPr/>
        </p:nvSpPr>
        <p:spPr>
          <a:xfrm>
            <a:off x="1118843" y="1185600"/>
            <a:ext cx="10189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57175">
              <a:spcBef>
                <a:spcPct val="20000"/>
              </a:spcBef>
              <a:buClr>
                <a:srgbClr val="9BBB59"/>
              </a:buClr>
              <a:defRPr/>
            </a:pPr>
            <a:r>
              <a:rPr lang="fr-FR" sz="2800" dirty="0">
                <a:solidFill>
                  <a:srgbClr val="1F497D"/>
                </a:solidFill>
                <a:latin typeface="Calibri"/>
              </a:rPr>
              <a:t>Les déchets dangereux des ménages (DDM)collectés en déchèterie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FD3C126-FF7A-D891-E804-FD7939EEDBCB}"/>
              </a:ext>
            </a:extLst>
          </p:cNvPr>
          <p:cNvSpPr txBox="1"/>
          <p:nvPr/>
        </p:nvSpPr>
        <p:spPr>
          <a:xfrm>
            <a:off x="1220263" y="3675741"/>
            <a:ext cx="11193624" cy="251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dirty="0">
                <a:solidFill>
                  <a:srgbClr val="1F497D"/>
                </a:solidFill>
                <a:latin typeface="Calibri"/>
              </a:rPr>
              <a:t>Des nouvelles dispositions d’emballages en fonction du volume des emballages intérieurs,</a:t>
            </a:r>
          </a:p>
          <a:p>
            <a:pPr marL="285750" marR="0" lvl="0" indent="-28575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dirty="0">
                <a:solidFill>
                  <a:srgbClr val="1F497D"/>
                </a:solidFill>
                <a:latin typeface="Calibri"/>
              </a:rPr>
              <a:t>Intégration </a:t>
            </a:r>
            <a:r>
              <a:rPr lang="fr-FR" sz="1600">
                <a:solidFill>
                  <a:srgbClr val="1F497D"/>
                </a:solidFill>
                <a:latin typeface="Calibri"/>
              </a:rPr>
              <a:t>et précision </a:t>
            </a:r>
            <a:r>
              <a:rPr lang="fr-FR" sz="1600" dirty="0">
                <a:solidFill>
                  <a:srgbClr val="1F497D"/>
                </a:solidFill>
                <a:latin typeface="Calibri"/>
              </a:rPr>
              <a:t>de la notion de déchets non identifiés:</a:t>
            </a:r>
          </a:p>
          <a:p>
            <a:pPr marL="742950" lvl="1" indent="-285750" defTabSz="257175">
              <a:spcBef>
                <a:spcPct val="20000"/>
              </a:spcBef>
              <a:buClr>
                <a:srgbClr val="9BBB59"/>
              </a:buClr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solidFill>
                  <a:srgbClr val="1F497D"/>
                </a:solidFill>
                <a:latin typeface="Calibri"/>
              </a:rPr>
              <a:t> Le code UN 3286 pour les liquides et le code UN 2930 pour les solides,</a:t>
            </a:r>
          </a:p>
          <a:p>
            <a:pPr marL="742950" lvl="1" indent="-285750" defTabSz="257175">
              <a:spcBef>
                <a:spcPct val="20000"/>
              </a:spcBef>
              <a:buClr>
                <a:srgbClr val="9BBB59"/>
              </a:buClr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solidFill>
                  <a:srgbClr val="1F497D"/>
                </a:solidFill>
                <a:latin typeface="Calibri"/>
              </a:rPr>
              <a:t>2 types d’emballages en fonction du volume de l’emballage intérieur,</a:t>
            </a:r>
          </a:p>
          <a:p>
            <a:pPr marL="742950" lvl="1" indent="-285750" defTabSz="257175">
              <a:spcBef>
                <a:spcPct val="20000"/>
              </a:spcBef>
              <a:buClr>
                <a:srgbClr val="9BBB59"/>
              </a:buClr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solidFill>
                  <a:srgbClr val="1F497D"/>
                </a:solidFill>
                <a:latin typeface="Calibri"/>
              </a:rPr>
              <a:t>Marque spécifique </a:t>
            </a:r>
            <a:r>
              <a:rPr lang="fr-FR" sz="1600" b="1" dirty="0">
                <a:solidFill>
                  <a:srgbClr val="1F497D"/>
                </a:solidFill>
                <a:latin typeface="Calibri"/>
              </a:rPr>
              <a:t>« déchets non identifiés» </a:t>
            </a:r>
            <a:r>
              <a:rPr lang="fr-FR" sz="1600" dirty="0">
                <a:solidFill>
                  <a:srgbClr val="1F497D"/>
                </a:solidFill>
                <a:latin typeface="Calibri"/>
              </a:rPr>
              <a:t>à rajouter.</a:t>
            </a:r>
          </a:p>
          <a:p>
            <a:pPr marL="285750" marR="0" lvl="0" indent="-28575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dirty="0">
                <a:solidFill>
                  <a:srgbClr val="1F497D"/>
                </a:solidFill>
                <a:latin typeface="Calibri"/>
              </a:rPr>
              <a:t>Marque supplémentaire sur le document de transport (BSD via </a:t>
            </a:r>
            <a:r>
              <a:rPr lang="fr-FR" sz="1600" dirty="0" err="1">
                <a:solidFill>
                  <a:srgbClr val="1F497D"/>
                </a:solidFill>
                <a:latin typeface="Calibri"/>
              </a:rPr>
              <a:t>Trackdéchets</a:t>
            </a:r>
            <a:r>
              <a:rPr lang="fr-FR" sz="1600" dirty="0">
                <a:solidFill>
                  <a:srgbClr val="1F497D"/>
                </a:solidFill>
                <a:latin typeface="Calibri"/>
              </a:rPr>
              <a:t>): </a:t>
            </a:r>
            <a:r>
              <a:rPr lang="fr-FR" sz="1600" b="1" dirty="0">
                <a:solidFill>
                  <a:srgbClr val="1F497D"/>
                </a:solidFill>
                <a:latin typeface="Calibri"/>
              </a:rPr>
              <a:t>« déchets conformes au 1 de l’Appendice IV.11 »</a:t>
            </a:r>
            <a:r>
              <a:rPr lang="fr-FR" sz="1600" dirty="0">
                <a:solidFill>
                  <a:srgbClr val="1F497D"/>
                </a:solidFill>
                <a:latin typeface="Calibri"/>
              </a:rPr>
              <a:t>,</a:t>
            </a:r>
          </a:p>
          <a:p>
            <a:pPr marL="285750" marR="0" lvl="0" indent="-28575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b="1" dirty="0">
                <a:solidFill>
                  <a:srgbClr val="1F497D"/>
                </a:solidFill>
                <a:latin typeface="Calibri"/>
              </a:rPr>
              <a:t>Formation des agents de tri au 1.3,</a:t>
            </a:r>
          </a:p>
          <a:p>
            <a:pPr marL="285750" marR="0" lvl="0" indent="-28575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b="1" dirty="0">
                <a:solidFill>
                  <a:srgbClr val="1F497D"/>
                </a:solidFill>
                <a:latin typeface="Calibri"/>
              </a:rPr>
              <a:t>Désignation d’un CSTMDR pour les collectivités.</a:t>
            </a:r>
            <a:r>
              <a:rPr lang="fr-FR" sz="1600" dirty="0">
                <a:latin typeface="Calibri"/>
              </a:rPr>
              <a:t>	</a:t>
            </a:r>
            <a:r>
              <a:rPr lang="fr-FR" sz="2000" dirty="0">
                <a:latin typeface="Calibri"/>
              </a:rPr>
              <a:t>		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9A33A4-E7E3-E538-54D8-3DCB1EC2960A}"/>
              </a:ext>
            </a:extLst>
          </p:cNvPr>
          <p:cNvSpPr txBox="1"/>
          <p:nvPr/>
        </p:nvSpPr>
        <p:spPr>
          <a:xfrm>
            <a:off x="4075686" y="3196919"/>
            <a:ext cx="49580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571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Tx/>
              <a:buNone/>
              <a:tabLst/>
              <a:defRPr/>
            </a:pPr>
            <a:r>
              <a:rPr lang="fr-FR" sz="2000" dirty="0">
                <a:solidFill>
                  <a:srgbClr val="1F497D"/>
                </a:solidFill>
                <a:latin typeface="Calibri"/>
              </a:rPr>
              <a:t>Les points marquants sont les suivants</a:t>
            </a:r>
            <a:r>
              <a:rPr lang="fr-FR" sz="1800" dirty="0">
                <a:latin typeface="Calibri"/>
              </a:rPr>
              <a:t>	</a:t>
            </a:r>
            <a:r>
              <a:rPr lang="fr-FR" sz="2000" dirty="0">
                <a:latin typeface="Calibri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40467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5A6C8-9EA2-D5FD-E6B2-57E0C3639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56F79-E414-CC06-937C-95B202F36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844" y="274645"/>
            <a:ext cx="10463556" cy="689281"/>
          </a:xfrm>
        </p:spPr>
        <p:txBody>
          <a:bodyPr/>
          <a:lstStyle/>
          <a:p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Geneva" charset="-128"/>
                <a:cs typeface="+mj-cs"/>
              </a:rPr>
              <a:t>Guide 2025- Nouveautés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11DC0F-F053-FC48-A724-AD05ED256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6105" y="6136321"/>
            <a:ext cx="6382340" cy="600164"/>
          </a:xfrm>
        </p:spPr>
        <p:txBody>
          <a:bodyPr/>
          <a:lstStyle/>
          <a:p>
            <a:pPr marL="0" lvl="2" indent="0" algn="ctr">
              <a:spcBef>
                <a:spcPct val="50000"/>
              </a:spcBef>
              <a:buNone/>
              <a:tabLst>
                <a:tab pos="3943350" algn="l"/>
              </a:tabLst>
              <a:defRPr/>
            </a:pPr>
            <a:r>
              <a:rPr lang="fr-FR" sz="1600" b="1" dirty="0">
                <a:latin typeface="Lucida Sans Unicode" panose="020B0602030504020204" pitchFamily="34" charset="0"/>
                <a:ea typeface="MS PGothic" panose="020B0600070205080204" pitchFamily="34" charset="-128"/>
              </a:rPr>
              <a:t>On notera que pour le cas de la France, la quasi-totalité des dispositions sont mentionnées dans </a:t>
            </a:r>
            <a:r>
              <a:rPr lang="fr-FR" sz="1600" b="1" dirty="0">
                <a:solidFill>
                  <a:srgbClr val="FF0000"/>
                </a:solidFill>
                <a:latin typeface="Lucida Sans Unicode" panose="020B0602030504020204" pitchFamily="34" charset="0"/>
                <a:ea typeface="MS PGothic" panose="020B0600070205080204" pitchFamily="34" charset="-128"/>
              </a:rPr>
              <a:t>l’Arrêté TMD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41CF35-9C3D-A799-5545-1017B4BD8AB9}"/>
              </a:ext>
            </a:extLst>
          </p:cNvPr>
          <p:cNvSpPr txBox="1"/>
          <p:nvPr/>
        </p:nvSpPr>
        <p:spPr>
          <a:xfrm>
            <a:off x="5640309" y="297406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2D5E34-AC73-5CB8-627B-7D70FE7DB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8297" y="81978"/>
            <a:ext cx="881947" cy="881947"/>
          </a:xfrm>
          <a:prstGeom prst="rect">
            <a:avLst/>
          </a:prstGeom>
        </p:spPr>
      </p:pic>
      <p:sp>
        <p:nvSpPr>
          <p:cNvPr id="8" name="Flèche : virage 7">
            <a:extLst>
              <a:ext uri="{FF2B5EF4-FFF2-40B4-BE49-F238E27FC236}">
                <a16:creationId xmlns:a16="http://schemas.microsoft.com/office/drawing/2014/main" id="{FDAE83C5-AB53-12EE-B598-467C2106AB1D}"/>
              </a:ext>
            </a:extLst>
          </p:cNvPr>
          <p:cNvSpPr/>
          <p:nvPr/>
        </p:nvSpPr>
        <p:spPr>
          <a:xfrm rot="5400000">
            <a:off x="14138261" y="2340558"/>
            <a:ext cx="588472" cy="215480"/>
          </a:xfrm>
          <a:prstGeom prst="ben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Flèche : virage 11">
            <a:extLst>
              <a:ext uri="{FF2B5EF4-FFF2-40B4-BE49-F238E27FC236}">
                <a16:creationId xmlns:a16="http://schemas.microsoft.com/office/drawing/2014/main" id="{1436335D-06EB-E60C-9185-1FFF5E424C5F}"/>
              </a:ext>
            </a:extLst>
          </p:cNvPr>
          <p:cNvSpPr/>
          <p:nvPr/>
        </p:nvSpPr>
        <p:spPr>
          <a:xfrm rot="5400000">
            <a:off x="13891865" y="2410119"/>
            <a:ext cx="1697335" cy="340426"/>
          </a:xfrm>
          <a:prstGeom prst="ben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D39177-6F56-54F1-8A5B-3FC3D501BEAB}"/>
              </a:ext>
            </a:extLst>
          </p:cNvPr>
          <p:cNvSpPr txBox="1"/>
          <p:nvPr/>
        </p:nvSpPr>
        <p:spPr>
          <a:xfrm>
            <a:off x="839673" y="963926"/>
            <a:ext cx="11172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57175">
              <a:spcBef>
                <a:spcPct val="20000"/>
              </a:spcBef>
              <a:buClr>
                <a:srgbClr val="9BBB59"/>
              </a:buClr>
              <a:defRPr/>
            </a:pPr>
            <a:r>
              <a:rPr lang="fr-FR" sz="2800" dirty="0">
                <a:solidFill>
                  <a:srgbClr val="1F497D"/>
                </a:solidFill>
                <a:latin typeface="Calibri"/>
              </a:rPr>
              <a:t>Les conditions de transport d’amiante en conteneur bag (Nouvelle DS 678)</a:t>
            </a:r>
          </a:p>
        </p:txBody>
      </p:sp>
      <p:pic>
        <p:nvPicPr>
          <p:cNvPr id="4" name="Picture 4" descr="Amiante dans la voirie parisienne : les opérateurs de repérage ont encore  beaucoup à faire | ACTIF DIAGNOSTIC">
            <a:extLst>
              <a:ext uri="{FF2B5EF4-FFF2-40B4-BE49-F238E27FC236}">
                <a16:creationId xmlns:a16="http://schemas.microsoft.com/office/drawing/2014/main" id="{576E9A41-4ED8-4584-4E6E-8D20367E4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71" y="1517605"/>
            <a:ext cx="2360942" cy="179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Traitement de terre amiantée proche Paris, Île-de-France - Etares  Environnement - Etares Environnement">
            <a:extLst>
              <a:ext uri="{FF2B5EF4-FFF2-40B4-BE49-F238E27FC236}">
                <a16:creationId xmlns:a16="http://schemas.microsoft.com/office/drawing/2014/main" id="{45571235-9822-BFBA-99CB-3C0ABC0D1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583" y="1510301"/>
            <a:ext cx="2347245" cy="177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DFA938-10DA-873A-562F-7A21C30ABB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683" y="1529357"/>
            <a:ext cx="1621677" cy="173268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7987411-D9E6-CF12-7442-B512C688E7CF}"/>
              </a:ext>
            </a:extLst>
          </p:cNvPr>
          <p:cNvSpPr txBox="1"/>
          <p:nvPr/>
        </p:nvSpPr>
        <p:spPr>
          <a:xfrm>
            <a:off x="1020763" y="3363946"/>
            <a:ext cx="21752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rgbClr val="1F497D"/>
                </a:solidFill>
                <a:latin typeface="Calibri"/>
              </a:rPr>
              <a:t>Déchets issus de travaux de voiries, </a:t>
            </a:r>
            <a:r>
              <a:rPr lang="fr-FR" sz="1100" dirty="0" err="1">
                <a:solidFill>
                  <a:srgbClr val="1F497D"/>
                </a:solidFill>
                <a:latin typeface="Calibri"/>
              </a:rPr>
              <a:t>fraisats</a:t>
            </a:r>
            <a:r>
              <a:rPr lang="fr-FR" sz="1100" dirty="0">
                <a:solidFill>
                  <a:srgbClr val="1F497D"/>
                </a:solidFill>
                <a:latin typeface="Calibri"/>
              </a:rPr>
              <a:t> d’enrobés </a:t>
            </a:r>
            <a:r>
              <a:rPr lang="fr-FR" sz="1100" dirty="0" err="1">
                <a:solidFill>
                  <a:srgbClr val="1F497D"/>
                </a:solidFill>
                <a:latin typeface="Calibri"/>
              </a:rPr>
              <a:t>yc</a:t>
            </a:r>
            <a:r>
              <a:rPr lang="fr-FR" sz="1100" dirty="0">
                <a:solidFill>
                  <a:srgbClr val="1F497D"/>
                </a:solidFill>
                <a:latin typeface="Calibri"/>
              </a:rPr>
              <a:t> les résidus de balayage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8800A8-5DFC-DE3E-005E-7C5BFCF3E32F}"/>
              </a:ext>
            </a:extLst>
          </p:cNvPr>
          <p:cNvSpPr txBox="1"/>
          <p:nvPr/>
        </p:nvSpPr>
        <p:spPr>
          <a:xfrm>
            <a:off x="3780096" y="3354007"/>
            <a:ext cx="1466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rgbClr val="1F497D"/>
                </a:solidFill>
                <a:latin typeface="Calibri"/>
              </a:rPr>
              <a:t>Terres contaminées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01CAAF-CFE1-7E4A-D13C-1BB10E99724D}"/>
              </a:ext>
            </a:extLst>
          </p:cNvPr>
          <p:cNvSpPr txBox="1"/>
          <p:nvPr/>
        </p:nvSpPr>
        <p:spPr>
          <a:xfrm>
            <a:off x="6795661" y="3273442"/>
            <a:ext cx="42813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rgbClr val="1F497D"/>
                </a:solidFill>
                <a:latin typeface="Calibri"/>
              </a:rPr>
              <a:t>Déchets de chantiers ou objets provenant de structures ou de bâtiments démolis ou sinistrés, ou de rénovation en fonction du volume et du poids des déchets</a:t>
            </a:r>
          </a:p>
        </p:txBody>
      </p: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9396AC33-73E2-6CC8-07A1-987014147679}"/>
              </a:ext>
            </a:extLst>
          </p:cNvPr>
          <p:cNvCxnSpPr>
            <a:cxnSpLocks/>
          </p:cNvCxnSpPr>
          <p:nvPr/>
        </p:nvCxnSpPr>
        <p:spPr>
          <a:xfrm rot="16200000" flipH="1">
            <a:off x="2617851" y="3948919"/>
            <a:ext cx="624911" cy="347016"/>
          </a:xfrm>
          <a:prstGeom prst="bentConnector3">
            <a:avLst>
              <a:gd name="adj1" fmla="val 50000"/>
            </a:avLst>
          </a:prstGeom>
          <a:solidFill>
            <a:schemeClr val="accent3">
              <a:lumMod val="60000"/>
              <a:lumOff val="40000"/>
            </a:schemeClr>
          </a:solidFill>
          <a:ln w="31750">
            <a:solidFill>
              <a:srgbClr val="A0BF61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20" name="Connecteur : en angle 19">
            <a:extLst>
              <a:ext uri="{FF2B5EF4-FFF2-40B4-BE49-F238E27FC236}">
                <a16:creationId xmlns:a16="http://schemas.microsoft.com/office/drawing/2014/main" id="{7BDDB151-CFCE-DB4A-007B-FF2A94B0710D}"/>
              </a:ext>
            </a:extLst>
          </p:cNvPr>
          <p:cNvCxnSpPr>
            <a:cxnSpLocks/>
          </p:cNvCxnSpPr>
          <p:nvPr/>
        </p:nvCxnSpPr>
        <p:spPr>
          <a:xfrm rot="5400000">
            <a:off x="3841518" y="3853970"/>
            <a:ext cx="809130" cy="366792"/>
          </a:xfrm>
          <a:prstGeom prst="bentConnector3">
            <a:avLst/>
          </a:prstGeom>
          <a:solidFill>
            <a:schemeClr val="accent3">
              <a:lumMod val="60000"/>
              <a:lumOff val="40000"/>
            </a:schemeClr>
          </a:solidFill>
          <a:ln w="31750">
            <a:solidFill>
              <a:srgbClr val="A0BF61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21" name="Picture 14" descr="Déchets amiante : un conteneur validé par la Commission d'évaluation des  innovations Techniques | Alea Contrôles">
            <a:extLst>
              <a:ext uri="{FF2B5EF4-FFF2-40B4-BE49-F238E27FC236}">
                <a16:creationId xmlns:a16="http://schemas.microsoft.com/office/drawing/2014/main" id="{87673082-30CB-58D0-6301-0A4D4F5A5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384" y="4501817"/>
            <a:ext cx="2598401" cy="711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3606DD7-D378-7B2C-B80A-245E47AC864F}"/>
              </a:ext>
            </a:extLst>
          </p:cNvPr>
          <p:cNvSpPr/>
          <p:nvPr/>
        </p:nvSpPr>
        <p:spPr>
          <a:xfrm>
            <a:off x="3572024" y="4863537"/>
            <a:ext cx="416144" cy="2910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3472945-EC4D-5B9E-018C-992AD06BBB2D}"/>
              </a:ext>
            </a:extLst>
          </p:cNvPr>
          <p:cNvSpPr txBox="1"/>
          <p:nvPr/>
        </p:nvSpPr>
        <p:spPr>
          <a:xfrm>
            <a:off x="2525912" y="5156984"/>
            <a:ext cx="17033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rgbClr val="1F497D"/>
                </a:solidFill>
                <a:latin typeface="Calibri"/>
              </a:rPr>
              <a:t>Conteneur bag unique</a:t>
            </a:r>
          </a:p>
        </p:txBody>
      </p:sp>
      <p:pic>
        <p:nvPicPr>
          <p:cNvPr id="27" name="Picture 14" descr="Déchets amiante : un conteneur validé par la Commission d'évaluation des  innovations Techniques | Alea Contrôles">
            <a:extLst>
              <a:ext uri="{FF2B5EF4-FFF2-40B4-BE49-F238E27FC236}">
                <a16:creationId xmlns:a16="http://schemas.microsoft.com/office/drawing/2014/main" id="{8EFE5F7F-A40E-F18D-97FA-ABD5C18B8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499" y="4133648"/>
            <a:ext cx="2699897" cy="766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837C9CC-D72A-BE00-6ABA-360C4E6071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4813" y="4826552"/>
            <a:ext cx="2798618" cy="76682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59AD502-CB7B-7239-2641-A5E18C62E012}"/>
              </a:ext>
            </a:extLst>
          </p:cNvPr>
          <p:cNvSpPr/>
          <p:nvPr/>
        </p:nvSpPr>
        <p:spPr>
          <a:xfrm>
            <a:off x="9124588" y="4501818"/>
            <a:ext cx="386936" cy="334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56A216A-A46B-9B6B-5ABD-675877B9DB45}"/>
              </a:ext>
            </a:extLst>
          </p:cNvPr>
          <p:cNvSpPr/>
          <p:nvPr/>
        </p:nvSpPr>
        <p:spPr>
          <a:xfrm>
            <a:off x="9153395" y="5593374"/>
            <a:ext cx="386936" cy="334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EAF22F27-1461-3565-1252-25C76A3F9A2E}"/>
              </a:ext>
            </a:extLst>
          </p:cNvPr>
          <p:cNvCxnSpPr>
            <a:cxnSpLocks/>
          </p:cNvCxnSpPr>
          <p:nvPr/>
        </p:nvCxnSpPr>
        <p:spPr>
          <a:xfrm flipH="1">
            <a:off x="9055313" y="3895831"/>
            <a:ext cx="2893" cy="240840"/>
          </a:xfrm>
          <a:prstGeom prst="straightConnector1">
            <a:avLst/>
          </a:prstGeom>
          <a:ln w="25400">
            <a:solidFill>
              <a:srgbClr val="89A50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440B567B-B7AB-FB85-EBB7-77AE492B4D96}"/>
              </a:ext>
            </a:extLst>
          </p:cNvPr>
          <p:cNvCxnSpPr/>
          <p:nvPr/>
        </p:nvCxnSpPr>
        <p:spPr>
          <a:xfrm>
            <a:off x="9261511" y="4647283"/>
            <a:ext cx="0" cy="447477"/>
          </a:xfrm>
          <a:prstGeom prst="straightConnector1">
            <a:avLst/>
          </a:prstGeom>
          <a:ln w="19050">
            <a:solidFill>
              <a:srgbClr val="A0BF6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72858ADF-E0E6-7904-C2F6-1E99D1203D7C}"/>
              </a:ext>
            </a:extLst>
          </p:cNvPr>
          <p:cNvSpPr txBox="1"/>
          <p:nvPr/>
        </p:nvSpPr>
        <p:spPr>
          <a:xfrm>
            <a:off x="6648802" y="5585582"/>
            <a:ext cx="44932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rgbClr val="1F497D"/>
                </a:solidFill>
                <a:latin typeface="Calibri"/>
              </a:rPr>
              <a:t>Conteneur bag placé dans un second conteneur bag du même type. La masse totale de déchets contenus de doit pas dépasser 7 tonnes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E85DBFC8-0F42-B3B8-5ABF-A58837FB49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65360" y="1526303"/>
            <a:ext cx="1947551" cy="17357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90BB988-78BD-07E4-5E9D-9895E25396BA}"/>
              </a:ext>
            </a:extLst>
          </p:cNvPr>
          <p:cNvSpPr/>
          <p:nvPr/>
        </p:nvSpPr>
        <p:spPr>
          <a:xfrm>
            <a:off x="8845367" y="5213779"/>
            <a:ext cx="416144" cy="2910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502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/>
      <p:bldP spid="17" grpId="0"/>
      <p:bldP spid="18" grpId="0"/>
      <p:bldP spid="23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CB3BC-DEE7-E07F-7D7F-0E8089AFB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A7341F-70C7-4409-57E9-70AB7659A149}"/>
              </a:ext>
            </a:extLst>
          </p:cNvPr>
          <p:cNvSpPr txBox="1"/>
          <p:nvPr/>
        </p:nvSpPr>
        <p:spPr>
          <a:xfrm>
            <a:off x="2511618" y="1758271"/>
            <a:ext cx="75706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altLang="fr-FR" sz="4000" b="1" dirty="0">
                <a:solidFill>
                  <a:srgbClr val="89A50A"/>
                </a:solidFill>
                <a:latin typeface="+mj-lt"/>
                <a:cs typeface="+mj-cs"/>
              </a:rPr>
              <a:t>Merci de votre attention !</a:t>
            </a:r>
            <a:endParaRPr lang="fr-FR" sz="4000" b="1" dirty="0">
              <a:solidFill>
                <a:srgbClr val="89A50A"/>
              </a:solidFill>
              <a:latin typeface="+mj-lt"/>
              <a:cs typeface="+mj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A293312-4F7C-AF27-581B-ED72E0CB9679}"/>
              </a:ext>
            </a:extLst>
          </p:cNvPr>
          <p:cNvSpPr txBox="1"/>
          <p:nvPr/>
        </p:nvSpPr>
        <p:spPr>
          <a:xfrm>
            <a:off x="2239617" y="2498882"/>
            <a:ext cx="7712765" cy="2357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fr-FR" sz="3200" dirty="0">
                <a:solidFill>
                  <a:srgbClr val="1F497D"/>
                </a:solidFill>
                <a:latin typeface="+mn-lt"/>
              </a:rPr>
              <a:t>Pascal POMAREDE</a:t>
            </a:r>
          </a:p>
          <a:p>
            <a:pPr algn="ctr">
              <a:spcBef>
                <a:spcPct val="20000"/>
              </a:spcBef>
            </a:pPr>
            <a:r>
              <a:rPr lang="fr-FR" sz="3200" dirty="0">
                <a:solidFill>
                  <a:srgbClr val="1F497D"/>
                </a:solidFill>
                <a:latin typeface="+mn-lt"/>
                <a:hlinkClick r:id="rId2"/>
              </a:rPr>
              <a:t>pascal.pomarede@serpol.fr</a:t>
            </a:r>
            <a:endParaRPr lang="fr-FR" sz="3200" dirty="0">
              <a:solidFill>
                <a:srgbClr val="1F497D"/>
              </a:solidFill>
              <a:latin typeface="+mn-lt"/>
            </a:endParaRPr>
          </a:p>
          <a:p>
            <a:pPr algn="ctr">
              <a:spcBef>
                <a:spcPct val="20000"/>
              </a:spcBef>
            </a:pPr>
            <a:r>
              <a:rPr lang="fr-FR" sz="3200" dirty="0">
                <a:solidFill>
                  <a:srgbClr val="1F497D"/>
                </a:solidFill>
                <a:latin typeface="+mn-lt"/>
              </a:rPr>
              <a:t>06 37 38 36 70</a:t>
            </a:r>
          </a:p>
          <a:p>
            <a:pPr algn="ctr">
              <a:spcBef>
                <a:spcPct val="20000"/>
              </a:spcBef>
            </a:pPr>
            <a:r>
              <a:rPr lang="fr-FR" sz="3200" dirty="0">
                <a:solidFill>
                  <a:srgbClr val="1F497D"/>
                </a:solidFill>
                <a:latin typeface="+mn-lt"/>
              </a:rPr>
              <a:t>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CAEB42A-AA87-DB1E-1FFA-1E77E5FB9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8217" y="1190799"/>
            <a:ext cx="1472665" cy="14726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DE55AE-B2E7-CF41-6024-5D85871A5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004" y="3659113"/>
            <a:ext cx="527506" cy="62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42557"/>
      </p:ext>
    </p:extLst>
  </p:cSld>
  <p:clrMapOvr>
    <a:masterClrMapping/>
  </p:clrMapOvr>
</p:sld>
</file>

<file path=ppt/theme/theme1.xml><?xml version="1.0" encoding="utf-8"?>
<a:theme xmlns:a="http://schemas.openxmlformats.org/drawingml/2006/main" name="Masque FNAD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Masque FNAD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Masque SNAD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Masque SNAD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BB34FFB5D714409C4E55641D1FDDFD" ma:contentTypeVersion="5" ma:contentTypeDescription="Crée un document." ma:contentTypeScope="" ma:versionID="17779985d80487ef1e74e897fa13ee16">
  <xsd:schema xmlns:xsd="http://www.w3.org/2001/XMLSchema" xmlns:xs="http://www.w3.org/2001/XMLSchema" xmlns:p="http://schemas.microsoft.com/office/2006/metadata/properties" xmlns:ns3="cb654872-9454-4609-9e7c-98879adcd174" xmlns:ns4="e5b6801c-b166-4912-ba25-a13790454cee" targetNamespace="http://schemas.microsoft.com/office/2006/metadata/properties" ma:root="true" ma:fieldsID="5e4885c0aad97e430cc883298de6eea5" ns3:_="" ns4:_="">
    <xsd:import namespace="cb654872-9454-4609-9e7c-98879adcd174"/>
    <xsd:import namespace="e5b6801c-b166-4912-ba25-a13790454ce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654872-9454-4609-9e7c-98879adcd17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b6801c-b166-4912-ba25-a13790454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EAA87F5-F01D-4C69-92C9-A08CAA49A0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654872-9454-4609-9e7c-98879adcd174"/>
    <ds:schemaRef ds:uri="e5b6801c-b166-4912-ba25-a13790454c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2D6AAE-E53E-4A2D-9ACC-3C8D44E64E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CB6D71-AE8C-431D-9DCB-5AFCF690AFA3}">
  <ds:schemaRefs>
    <ds:schemaRef ds:uri="http://purl.org/dc/dcmitype/"/>
    <ds:schemaRef ds:uri="cb654872-9454-4609-9e7c-98879adcd174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e5b6801c-b166-4912-ba25-a13790454ce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Masque FNADE</Template>
  <TotalTime>1151</TotalTime>
  <Words>1225</Words>
  <Application>Microsoft Office PowerPoint</Application>
  <PresentationFormat>Grand écran</PresentationFormat>
  <Paragraphs>133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Arial</vt:lpstr>
      <vt:lpstr>Calibri</vt:lpstr>
      <vt:lpstr>Lucida Sans Unicode</vt:lpstr>
      <vt:lpstr>PCFFTD+Roboto-Regular</vt:lpstr>
      <vt:lpstr>Verdana</vt:lpstr>
      <vt:lpstr>Wingdings</vt:lpstr>
      <vt:lpstr>Masque FNADE</vt:lpstr>
      <vt:lpstr>1_Masque FNADE</vt:lpstr>
      <vt:lpstr>Masque SNAD</vt:lpstr>
      <vt:lpstr>1_Masque SNAD</vt:lpstr>
      <vt:lpstr>Présentation PowerPoint</vt:lpstr>
      <vt:lpstr>Présentation de la FNADE</vt:lpstr>
      <vt:lpstr>Présentation de la FNADE</vt:lpstr>
      <vt:lpstr>Présentation de la FNADE</vt:lpstr>
      <vt:lpstr>Présentation de MAIAGE</vt:lpstr>
      <vt:lpstr>Présentation de MAIAGE</vt:lpstr>
      <vt:lpstr>Groupe de Travail ADR</vt:lpstr>
      <vt:lpstr>Guide 2025</vt:lpstr>
      <vt:lpstr>Guide 2025</vt:lpstr>
      <vt:lpstr>Guide 2025- Nouveautés</vt:lpstr>
      <vt:lpstr>Guide 2025- Nouveautés</vt:lpstr>
      <vt:lpstr>Guide 2025- Nouveautés</vt:lpstr>
      <vt:lpstr>Guide 2025- Nouveautés</vt:lpstr>
      <vt:lpstr>Guide 2025- Nouveautés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</dc:creator>
  <cp:lastModifiedBy>POMAREDE Pascal</cp:lastModifiedBy>
  <cp:revision>64</cp:revision>
  <dcterms:created xsi:type="dcterms:W3CDTF">2016-01-08T14:41:47Z</dcterms:created>
  <dcterms:modified xsi:type="dcterms:W3CDTF">2025-06-12T04:16:53Z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0x0101006EBB34FFB5D714409C4E55641D1FDDFD</vt:lpwstr>
  </property>
</Properties>
</file>